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0"/>
            <a:ext cx="8001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0"/>
            <a:ext cx="47625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250" y="4000500"/>
            <a:ext cx="857250" cy="9525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238250" y="2857500"/>
            <a:ext cx="6667500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E1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SKILLS SERIES</a:t>
            </a:r>
            <a:endParaRPr lang="en-US" sz="1950" dirty="0"/>
          </a:p>
        </p:txBody>
      </p:sp>
      <p:sp>
        <p:nvSpPr>
          <p:cNvPr id="6" name="Text 1"/>
          <p:cNvSpPr/>
          <p:nvPr/>
        </p:nvSpPr>
        <p:spPr>
          <a:xfrm>
            <a:off x="1238250" y="4476750"/>
            <a:ext cx="8382000" cy="32575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Definition of Digital Service</a:t>
            </a:r>
            <a:endParaRPr lang="en-US" sz="9000" dirty="0"/>
          </a:p>
        </p:txBody>
      </p:sp>
      <p:sp>
        <p:nvSpPr>
          <p:cNvPr id="7" name="Text 2"/>
          <p:cNvSpPr/>
          <p:nvPr/>
        </p:nvSpPr>
        <p:spPr>
          <a:xfrm>
            <a:off x="1238250" y="7905750"/>
            <a:ext cx="7620000" cy="12001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250" dirty="0">
                <a:solidFill>
                  <a:srgbClr val="C7C9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services are online-based solutions that help businesses and people connect, communicate, and grow in an increasingly digital world.</a:t>
            </a:r>
            <a:endParaRPr lang="en-US" sz="2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0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286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38250" y="1143000"/>
            <a:ext cx="3810000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E1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/ WEB DESIGN</a:t>
            </a:r>
            <a:endParaRPr lang="en-US" sz="1950" dirty="0"/>
          </a:p>
        </p:txBody>
      </p:sp>
      <p:sp>
        <p:nvSpPr>
          <p:cNvPr id="4" name="Text 1"/>
          <p:cNvSpPr/>
          <p:nvPr/>
        </p:nvSpPr>
        <p:spPr>
          <a:xfrm>
            <a:off x="1238250" y="1714500"/>
            <a:ext cx="10477500" cy="152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Meaning of Web Design</a:t>
            </a:r>
            <a:endParaRPr lang="en-US" sz="6000" dirty="0"/>
          </a:p>
        </p:txBody>
      </p:sp>
      <p:sp>
        <p:nvSpPr>
          <p:cNvPr id="5" name="Text 2"/>
          <p:cNvSpPr/>
          <p:nvPr/>
        </p:nvSpPr>
        <p:spPr>
          <a:xfrm>
            <a:off x="1238250" y="3429000"/>
            <a:ext cx="11239500" cy="1276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400" dirty="0">
                <a:solidFill>
                  <a:srgbClr val="C7C9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design is the process of creating the appearance and structure of a website — deciding how it looks, how it is organized, and how visitors move through it.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238250" y="5143500"/>
            <a:ext cx="66675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6B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CONSIDERATIONS BY A WEB DESIGNER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238250" y="5810250"/>
            <a:ext cx="15240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60000"/>
              </a:lnSpc>
              <a:buSzPct val="100000"/>
              <a:buChar char="•"/>
            </a:pPr>
            <a:r>
              <a:rPr lang="en-US" sz="22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Purpose and goals of the website</a:t>
            </a:r>
            <a:endParaRPr lang="en-US" sz="2250" dirty="0"/>
          </a:p>
          <a:p>
            <a:pPr algn="l" marL="342900" indent="-342900">
              <a:lnSpc>
                <a:spcPct val="160000"/>
              </a:lnSpc>
              <a:buSzPct val="100000"/>
              <a:buChar char="•"/>
            </a:pPr>
            <a:r>
              <a:rPr lang="en-US" sz="22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 audience and their needs</a:t>
            </a:r>
            <a:endParaRPr lang="en-US" sz="2250" dirty="0"/>
          </a:p>
          <a:p>
            <a:pPr algn="l" marL="342900" indent="-342900">
              <a:lnSpc>
                <a:spcPct val="160000"/>
              </a:lnSpc>
              <a:buSzPct val="100000"/>
              <a:buChar char="•"/>
            </a:pPr>
            <a:r>
              <a:rPr lang="en-US" sz="22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Clear structure and easy navigation</a:t>
            </a:r>
            <a:endParaRPr lang="en-US" sz="2250" dirty="0"/>
          </a:p>
          <a:p>
            <a:pPr algn="l" marL="342900" indent="-342900">
              <a:lnSpc>
                <a:spcPct val="160000"/>
              </a:lnSpc>
              <a:buSzPct val="100000"/>
              <a:buChar char="•"/>
            </a:pPr>
            <a:r>
              <a:rPr lang="en-US" sz="22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 identity: colors, fonts, and imagery</a:t>
            </a:r>
            <a:endParaRPr lang="en-US" sz="2250" dirty="0"/>
          </a:p>
          <a:p>
            <a:pPr algn="l" marL="342900" indent="-342900">
              <a:lnSpc>
                <a:spcPct val="160000"/>
              </a:lnSpc>
              <a:buSzPct val="100000"/>
              <a:buChar char="•"/>
            </a:pPr>
            <a:r>
              <a:rPr lang="en-US" sz="22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Speed, accessibility, and mobile responsiveness</a:t>
            </a:r>
            <a:endParaRPr lang="en-US" sz="2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0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0" y="1333500"/>
            <a:ext cx="6286500" cy="7620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38250" y="1143000"/>
            <a:ext cx="5715000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E1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/ WEB DESIGN EXAMPLE</a:t>
            </a:r>
            <a:endParaRPr lang="en-US" sz="1950" dirty="0"/>
          </a:p>
        </p:txBody>
      </p:sp>
      <p:sp>
        <p:nvSpPr>
          <p:cNvPr id="4" name="Text 1"/>
          <p:cNvSpPr/>
          <p:nvPr/>
        </p:nvSpPr>
        <p:spPr>
          <a:xfrm>
            <a:off x="1238250" y="1714500"/>
            <a:ext cx="9048750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Restaurant Website</a:t>
            </a:r>
            <a:endParaRPr lang="en-US" sz="6000" dirty="0"/>
          </a:p>
        </p:txBody>
      </p:sp>
      <p:sp>
        <p:nvSpPr>
          <p:cNvPr id="5" name="Text 2"/>
          <p:cNvSpPr/>
          <p:nvPr/>
        </p:nvSpPr>
        <p:spPr>
          <a:xfrm>
            <a:off x="1238250" y="3238500"/>
            <a:ext cx="8572500" cy="8001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250" dirty="0">
                <a:solidFill>
                  <a:srgbClr val="C7C9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part of the design works together to make visitors hungry and help them book a table quickly.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1238250" y="4667250"/>
            <a:ext cx="8572500" cy="25050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325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Layout — a clean structure that guides the eye</a:t>
            </a:r>
            <a:endParaRPr lang="en-US" sz="23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325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Navigation — easy access to menu, hours, location</a:t>
            </a:r>
            <a:endParaRPr lang="en-US" sz="23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325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Colors — warm tones that reflect the brand</a:t>
            </a:r>
            <a:endParaRPr lang="en-US" sz="23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325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Typography — readable, appetizing fonts</a:t>
            </a:r>
            <a:endParaRPr lang="en-US" sz="23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325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User experience — smooth booking and ordering</a:t>
            </a:r>
            <a:endParaRPr lang="en-US" sz="23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38250" y="1047750"/>
            <a:ext cx="5715000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E1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/ SKILLS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1238250" y="1571625"/>
            <a:ext cx="13335000" cy="7429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Skills Used in Web Design</a:t>
            </a:r>
            <a:endParaRPr lang="en-US" sz="5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3048000"/>
            <a:ext cx="5048250" cy="285750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875" y="3048000"/>
            <a:ext cx="5048250" cy="2857500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1500" y="3048000"/>
            <a:ext cx="5048250" cy="28575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619250" y="3429000"/>
            <a:ext cx="4381500" cy="1752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80000"/>
              </a:lnSpc>
              <a:buSzPct val="100000"/>
              <a:buChar char="•"/>
            </a:pPr>
            <a:r>
              <a:rPr lang="en-US" sz="25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layout</a:t>
            </a:r>
            <a:endParaRPr lang="en-US" sz="2550" dirty="0"/>
          </a:p>
          <a:p>
            <a:pPr algn="l" marL="342900" indent="-342900">
              <a:lnSpc>
                <a:spcPct val="180000"/>
              </a:lnSpc>
              <a:buSzPct val="100000"/>
              <a:buChar char="•"/>
            </a:pPr>
            <a:r>
              <a:rPr lang="en-US" sz="25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Color selection</a:t>
            </a:r>
            <a:endParaRPr lang="en-US" sz="2550" dirty="0"/>
          </a:p>
          <a:p>
            <a:pPr algn="l" marL="342900" indent="-342900">
              <a:lnSpc>
                <a:spcPct val="180000"/>
              </a:lnSpc>
              <a:buSzPct val="100000"/>
              <a:buChar char="•"/>
            </a:pPr>
            <a:r>
              <a:rPr lang="en-US" sz="25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Typography</a:t>
            </a:r>
            <a:endParaRPr lang="en-US" sz="2550" dirty="0"/>
          </a:p>
        </p:txBody>
      </p:sp>
      <p:sp>
        <p:nvSpPr>
          <p:cNvPr id="8" name="Text 3"/>
          <p:cNvSpPr/>
          <p:nvPr/>
        </p:nvSpPr>
        <p:spPr>
          <a:xfrm>
            <a:off x="7000875" y="3429000"/>
            <a:ext cx="4381500" cy="1752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80000"/>
              </a:lnSpc>
              <a:buSzPct val="100000"/>
              <a:buChar char="•"/>
            </a:pPr>
            <a:r>
              <a:rPr lang="en-US" sz="25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User experience design</a:t>
            </a:r>
            <a:endParaRPr lang="en-US" sz="2550" dirty="0"/>
          </a:p>
          <a:p>
            <a:pPr algn="l" marL="342900" indent="-342900">
              <a:lnSpc>
                <a:spcPct val="180000"/>
              </a:lnSpc>
              <a:buSzPct val="100000"/>
              <a:buChar char="•"/>
            </a:pPr>
            <a:r>
              <a:rPr lang="en-US" sz="25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Basic HTML and CSS</a:t>
            </a:r>
            <a:endParaRPr lang="en-US" sz="2550" dirty="0"/>
          </a:p>
          <a:p>
            <a:pPr algn="l" marL="342900" indent="-342900">
              <a:lnSpc>
                <a:spcPct val="180000"/>
              </a:lnSpc>
              <a:buSzPct val="100000"/>
              <a:buChar char="•"/>
            </a:pPr>
            <a:r>
              <a:rPr lang="en-US" sz="25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Responsive design</a:t>
            </a:r>
            <a:endParaRPr lang="en-US" sz="2550" dirty="0"/>
          </a:p>
        </p:txBody>
      </p:sp>
      <p:sp>
        <p:nvSpPr>
          <p:cNvPr id="9" name="Text 4"/>
          <p:cNvSpPr/>
          <p:nvPr/>
        </p:nvSpPr>
        <p:spPr>
          <a:xfrm>
            <a:off x="12382500" y="3429000"/>
            <a:ext cx="4381500" cy="11620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80000"/>
              </a:lnSpc>
              <a:buSzPct val="100000"/>
              <a:buChar char="•"/>
            </a:pPr>
            <a:r>
              <a:rPr lang="en-US" sz="25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Image editing</a:t>
            </a:r>
            <a:endParaRPr lang="en-US" sz="2550" dirty="0"/>
          </a:p>
          <a:p>
            <a:pPr algn="l" marL="342900" indent="-342900">
              <a:lnSpc>
                <a:spcPct val="180000"/>
              </a:lnSpc>
              <a:buSzPct val="100000"/>
              <a:buChar char="•"/>
            </a:pPr>
            <a:r>
              <a:rPr lang="en-US" sz="25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Website builders</a:t>
            </a:r>
            <a:endParaRPr lang="en-US" sz="2550" dirty="0"/>
          </a:p>
        </p:txBody>
      </p:sp>
      <p:sp>
        <p:nvSpPr>
          <p:cNvPr id="10" name="Text 5"/>
          <p:cNvSpPr/>
          <p:nvPr/>
        </p:nvSpPr>
        <p:spPr>
          <a:xfrm>
            <a:off x="1238250" y="6667500"/>
            <a:ext cx="15240000" cy="8001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250" dirty="0">
                <a:solidFill>
                  <a:srgbClr val="C7C9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Together, these skills let a designer turn an idea into a beautiful, working website that performs well on every screen.</a:t>
            </a:r>
            <a:endParaRPr lang="en-US" sz="2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0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9500" y="0"/>
            <a:ext cx="70485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0" y="0"/>
            <a:ext cx="3810000" cy="10287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238250" y="1143000"/>
            <a:ext cx="5715000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E1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 / AI TOOLS</a:t>
            </a:r>
            <a:endParaRPr lang="en-US" sz="1950" dirty="0"/>
          </a:p>
        </p:txBody>
      </p:sp>
      <p:sp>
        <p:nvSpPr>
          <p:cNvPr id="5" name="Text 1"/>
          <p:cNvSpPr/>
          <p:nvPr/>
        </p:nvSpPr>
        <p:spPr>
          <a:xfrm>
            <a:off x="1238250" y="1666875"/>
            <a:ext cx="9525000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Mastering AI Tools</a:t>
            </a:r>
            <a:endParaRPr lang="en-US" sz="6000" dirty="0"/>
          </a:p>
        </p:txBody>
      </p:sp>
      <p:sp>
        <p:nvSpPr>
          <p:cNvPr id="6" name="Text 2"/>
          <p:cNvSpPr/>
          <p:nvPr/>
        </p:nvSpPr>
        <p:spPr>
          <a:xfrm>
            <a:off x="1238250" y="3143250"/>
            <a:ext cx="9048750" cy="12001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250" dirty="0">
                <a:solidFill>
                  <a:srgbClr val="C7C9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Mastering AI tools means learning to guide them well. A prompt is the instruction you give the tool — the clearer it is, the better the result.</a:t>
            </a:r>
            <a:endParaRPr lang="en-US" sz="2250" dirty="0"/>
          </a:p>
        </p:txBody>
      </p:sp>
      <p:sp>
        <p:nvSpPr>
          <p:cNvPr id="7" name="Text 3"/>
          <p:cNvSpPr/>
          <p:nvPr/>
        </p:nvSpPr>
        <p:spPr>
          <a:xfrm>
            <a:off x="1238250" y="4857750"/>
            <a:ext cx="47625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6B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WEAK PROMPT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238250" y="5334000"/>
            <a:ext cx="8572500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250" i="1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"Write about marketing."</a:t>
            </a:r>
            <a:endParaRPr lang="en-US" sz="2250" dirty="0"/>
          </a:p>
        </p:txBody>
      </p:sp>
      <p:sp>
        <p:nvSpPr>
          <p:cNvPr id="9" name="Text 5"/>
          <p:cNvSpPr/>
          <p:nvPr/>
        </p:nvSpPr>
        <p:spPr>
          <a:xfrm>
            <a:off x="1238250" y="6477000"/>
            <a:ext cx="47625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DE1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STRONG PROMPT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1238250" y="6953250"/>
            <a:ext cx="9048750" cy="7715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2250" i="1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"Write a 100-word social media post promoting a new coffee shop, in a friendly tone, aimed at young students."</a:t>
            </a:r>
            <a:endParaRPr lang="en-US" sz="2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38250" y="1047750"/>
            <a:ext cx="5715000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E1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 / AI TOOLS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1238250" y="1571625"/>
            <a:ext cx="14287500" cy="7048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Uses and Warnings of AI Tools</a:t>
            </a:r>
            <a:endParaRPr lang="en-US" sz="5550" dirty="0"/>
          </a:p>
        </p:txBody>
      </p:sp>
      <p:sp>
        <p:nvSpPr>
          <p:cNvPr id="4" name="Text 2"/>
          <p:cNvSpPr/>
          <p:nvPr/>
        </p:nvSpPr>
        <p:spPr>
          <a:xfrm>
            <a:off x="1238250" y="3048000"/>
            <a:ext cx="5715000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E1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AI TOOLS CAN DO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238250" y="3619500"/>
            <a:ext cx="8572500" cy="2590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Writing and editing content</a:t>
            </a:r>
            <a:endParaRPr lang="en-US" sz="2400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Creating graphics and images</a:t>
            </a:r>
            <a:endParaRPr lang="en-US" sz="2400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Research and gathering information</a:t>
            </a:r>
            <a:endParaRPr lang="en-US" sz="2400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analysis and summaries</a:t>
            </a:r>
            <a:endParaRPr lang="en-US" sz="2400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Automating repetitive tasks</a:t>
            </a:r>
            <a:endParaRPr lang="en-US" sz="24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0" y="3048000"/>
            <a:ext cx="6953250" cy="5715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572750" y="3524250"/>
            <a:ext cx="6096000" cy="4000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F6B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 IMPORTANT WARNING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0572750" y="4286250"/>
            <a:ext cx="6096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FFD7D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review AI-generated content before using it. AI can make mistakes, invent facts, or miss context. Check accuracy, add your own judgment, and never publish without a human review.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0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0" y="1333500"/>
            <a:ext cx="5524500" cy="7620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38250" y="1143000"/>
            <a:ext cx="5715000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E1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 / GRAPHIC DESIGN</a:t>
            </a:r>
            <a:endParaRPr lang="en-US" sz="1950" dirty="0"/>
          </a:p>
        </p:txBody>
      </p:sp>
      <p:sp>
        <p:nvSpPr>
          <p:cNvPr id="4" name="Text 1"/>
          <p:cNvSpPr/>
          <p:nvPr/>
        </p:nvSpPr>
        <p:spPr>
          <a:xfrm>
            <a:off x="1238250" y="1714500"/>
            <a:ext cx="9525000" cy="7810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Graphic Design</a:t>
            </a:r>
            <a:endParaRPr lang="en-US" sz="6150" dirty="0"/>
          </a:p>
        </p:txBody>
      </p:sp>
      <p:sp>
        <p:nvSpPr>
          <p:cNvPr id="5" name="Text 2"/>
          <p:cNvSpPr/>
          <p:nvPr/>
        </p:nvSpPr>
        <p:spPr>
          <a:xfrm>
            <a:off x="1238250" y="3143250"/>
            <a:ext cx="9334500" cy="12001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250" dirty="0">
                <a:solidFill>
                  <a:srgbClr val="C7C9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Graphic design is the art of combining images, text, and color to communicate a message. Example: designing invitations, posters, and banners for a graduation ceremony.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1238250" y="5143500"/>
            <a:ext cx="5715000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FF6B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PRINCIPLES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238250" y="5715000"/>
            <a:ext cx="4572000" cy="15525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Balance</a:t>
            </a:r>
            <a:endParaRPr lang="en-US" sz="2400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Contrast</a:t>
            </a:r>
            <a:endParaRPr lang="en-US" sz="2400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Alignment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6000750" y="5715000"/>
            <a:ext cx="4572000" cy="15525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Repetition</a:t>
            </a:r>
            <a:endParaRPr lang="en-US" sz="2400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Proximity</a:t>
            </a:r>
            <a:endParaRPr lang="en-US" sz="2400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Hierarchy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38250" y="1047750"/>
            <a:ext cx="5715000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E1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 / GRAPHIC DESIGN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1238250" y="1571625"/>
            <a:ext cx="15240000" cy="657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49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Types and Differences of Graphic Design</a:t>
            </a:r>
            <a:endParaRPr lang="en-US" sz="4950" dirty="0"/>
          </a:p>
        </p:txBody>
      </p:sp>
      <p:sp>
        <p:nvSpPr>
          <p:cNvPr id="4" name="Text 2"/>
          <p:cNvSpPr/>
          <p:nvPr/>
        </p:nvSpPr>
        <p:spPr>
          <a:xfrm>
            <a:off x="1238250" y="3238500"/>
            <a:ext cx="5715000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E1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TYPES OF GRAPHIC DESIGN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238250" y="3810000"/>
            <a:ext cx="8096250" cy="2590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Branding and logo design</a:t>
            </a:r>
            <a:endParaRPr lang="en-US" sz="2400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Marketing and advertising design</a:t>
            </a:r>
            <a:endParaRPr lang="en-US" sz="2400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Packaging design</a:t>
            </a:r>
            <a:endParaRPr lang="en-US" sz="2400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Publication and editorial design</a:t>
            </a:r>
            <a:endParaRPr lang="en-US" sz="2400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4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Motion and social media graphics</a:t>
            </a:r>
            <a:endParaRPr lang="en-US" sz="24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50" y="3238500"/>
            <a:ext cx="7239000" cy="55245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287000" y="3714750"/>
            <a:ext cx="6286500" cy="4000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F6B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GRAPHIC vs WEB DESIGN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0287000" y="4476750"/>
            <a:ext cx="6286500" cy="31051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Graphic design creates visuals that communicate a message — often for print or static media. Web design focuses on building interactive websites that people navigate and use online. Graphic design is about the look; web design is about the look plus how it works.</a:t>
            </a:r>
            <a:endParaRPr lang="en-US" sz="23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0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0500" y="0"/>
            <a:ext cx="66675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00" y="0"/>
            <a:ext cx="3619500" cy="10287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238250" y="1047750"/>
            <a:ext cx="6667500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E1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 / SOCIAL MEDIA</a:t>
            </a:r>
            <a:endParaRPr lang="en-US" sz="1950" dirty="0"/>
          </a:p>
        </p:txBody>
      </p:sp>
      <p:sp>
        <p:nvSpPr>
          <p:cNvPr id="5" name="Text 1"/>
          <p:cNvSpPr/>
          <p:nvPr/>
        </p:nvSpPr>
        <p:spPr>
          <a:xfrm>
            <a:off x="1238250" y="1571625"/>
            <a:ext cx="10001250" cy="6762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5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Social Media Management</a:t>
            </a:r>
            <a:endParaRPr lang="en-US" sz="5100" dirty="0"/>
          </a:p>
        </p:txBody>
      </p:sp>
      <p:sp>
        <p:nvSpPr>
          <p:cNvPr id="6" name="Text 2"/>
          <p:cNvSpPr/>
          <p:nvPr/>
        </p:nvSpPr>
        <p:spPr>
          <a:xfrm>
            <a:off x="1238250" y="2952750"/>
            <a:ext cx="9334500" cy="7715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175" dirty="0">
                <a:solidFill>
                  <a:srgbClr val="C7C9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Social media management is the work of planning, running, and growing a brand's presence across social platforms.</a:t>
            </a:r>
            <a:endParaRPr lang="en-US" sz="2175" dirty="0"/>
          </a:p>
        </p:txBody>
      </p:sp>
      <p:sp>
        <p:nvSpPr>
          <p:cNvPr id="7" name="Text 3"/>
          <p:cNvSpPr/>
          <p:nvPr/>
        </p:nvSpPr>
        <p:spPr>
          <a:xfrm>
            <a:off x="1238250" y="4191000"/>
            <a:ext cx="47625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DE1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RESPONSIBILITIES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238250" y="4667250"/>
            <a:ext cx="9334500" cy="13239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60000"/>
              </a:lnSpc>
              <a:buSzPct val="100000"/>
              <a:buChar char="•"/>
            </a:pPr>
            <a:r>
              <a:rPr lang="en-US" sz="2175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Content planning, creation, and publishing</a:t>
            </a:r>
            <a:endParaRPr lang="en-US" sz="2175" dirty="0"/>
          </a:p>
          <a:p>
            <a:pPr algn="l" marL="342900" indent="-342900">
              <a:lnSpc>
                <a:spcPct val="160000"/>
              </a:lnSpc>
              <a:buSzPct val="100000"/>
              <a:buChar char="•"/>
            </a:pPr>
            <a:r>
              <a:rPr lang="en-US" sz="2175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management and engagement</a:t>
            </a:r>
            <a:endParaRPr lang="en-US" sz="2175" dirty="0"/>
          </a:p>
          <a:p>
            <a:pPr algn="l" marL="342900" indent="-342900">
              <a:lnSpc>
                <a:spcPct val="160000"/>
              </a:lnSpc>
              <a:buSzPct val="100000"/>
              <a:buChar char="•"/>
            </a:pPr>
            <a:r>
              <a:rPr lang="en-US" sz="2175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Monitoring performance and reporting</a:t>
            </a:r>
            <a:endParaRPr lang="en-US" sz="2175" dirty="0"/>
          </a:p>
        </p:txBody>
      </p:sp>
      <p:sp>
        <p:nvSpPr>
          <p:cNvPr id="9" name="Text 5"/>
          <p:cNvSpPr/>
          <p:nvPr/>
        </p:nvSpPr>
        <p:spPr>
          <a:xfrm>
            <a:off x="1238250" y="6858000"/>
            <a:ext cx="47625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6B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 WEEKLY PLAN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1238250" y="7334250"/>
            <a:ext cx="9525000" cy="857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60000"/>
              </a:lnSpc>
              <a:buSzPct val="100000"/>
              <a:buChar char="•"/>
            </a:pPr>
            <a:r>
              <a:rPr lang="en-US" sz="21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Mon: Tip post   • Wed: Product feature</a:t>
            </a:r>
            <a:endParaRPr lang="en-US" sz="2100" dirty="0"/>
          </a:p>
          <a:p>
            <a:pPr algn="l" marL="342900" indent="-342900">
              <a:lnSpc>
                <a:spcPct val="160000"/>
              </a:lnSpc>
              <a:buSzPct val="100000"/>
              <a:buChar char="•"/>
            </a:pPr>
            <a:r>
              <a:rPr lang="en-US" sz="210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Fri: Behind-the-scenes   • Sun: Poll or Q&amp;A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38250" y="1047750"/>
            <a:ext cx="5715000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E1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/ DIGITAL MARKETING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1238250" y="1571625"/>
            <a:ext cx="14287500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Digital Marketing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1238250" y="2762250"/>
            <a:ext cx="15716250" cy="8001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250" dirty="0">
                <a:solidFill>
                  <a:srgbClr val="C7C9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marketing is promoting products and services through online channels to reach and engage the right audience.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1238250" y="3810000"/>
            <a:ext cx="47625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DE1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MAIN TYPES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238250" y="4333875"/>
            <a:ext cx="7620000" cy="2657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55000"/>
              </a:lnSpc>
              <a:buSzPct val="100000"/>
              <a:buChar char="•"/>
            </a:pPr>
            <a:r>
              <a:rPr lang="en-US" sz="22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Social media marketing</a:t>
            </a:r>
            <a:endParaRPr lang="en-US" sz="2250" dirty="0"/>
          </a:p>
          <a:p>
            <a:pPr algn="l" marL="342900" indent="-342900">
              <a:lnSpc>
                <a:spcPct val="155000"/>
              </a:lnSpc>
              <a:buSzPct val="100000"/>
              <a:buChar char="•"/>
            </a:pPr>
            <a:r>
              <a:rPr lang="en-US" sz="22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Search engine optimization (SEO)</a:t>
            </a:r>
            <a:endParaRPr lang="en-US" sz="2250" dirty="0"/>
          </a:p>
          <a:p>
            <a:pPr algn="l" marL="342900" indent="-342900">
              <a:lnSpc>
                <a:spcPct val="155000"/>
              </a:lnSpc>
              <a:buSzPct val="100000"/>
              <a:buChar char="•"/>
            </a:pPr>
            <a:r>
              <a:rPr lang="en-US" sz="22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Email marketing</a:t>
            </a:r>
            <a:endParaRPr lang="en-US" sz="2250" dirty="0"/>
          </a:p>
          <a:p>
            <a:pPr algn="l" marL="342900" indent="-342900">
              <a:lnSpc>
                <a:spcPct val="155000"/>
              </a:lnSpc>
              <a:buSzPct val="100000"/>
              <a:buChar char="•"/>
            </a:pPr>
            <a:r>
              <a:rPr lang="en-US" sz="22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Content marketing</a:t>
            </a:r>
            <a:endParaRPr lang="en-US" sz="2250" dirty="0"/>
          </a:p>
          <a:p>
            <a:pPr algn="l" marL="342900" indent="-342900">
              <a:lnSpc>
                <a:spcPct val="155000"/>
              </a:lnSpc>
              <a:buSzPct val="100000"/>
              <a:buChar char="•"/>
            </a:pPr>
            <a:r>
              <a:rPr lang="en-US" sz="22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Online advertising</a:t>
            </a:r>
            <a:endParaRPr lang="en-US" sz="2250" dirty="0"/>
          </a:p>
          <a:p>
            <a:pPr algn="l" marL="342900" indent="-342900">
              <a:lnSpc>
                <a:spcPct val="155000"/>
              </a:lnSpc>
              <a:buSzPct val="100000"/>
              <a:buChar char="•"/>
            </a:pPr>
            <a:r>
              <a:rPr lang="en-US" sz="2250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Influencer and website marketing</a:t>
            </a:r>
            <a:endParaRPr lang="en-US" sz="225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250" y="3810000"/>
            <a:ext cx="7429500" cy="49530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96500" y="4238625"/>
            <a:ext cx="6477000" cy="3714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FF6B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COMMON MARKETING PROCESS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096500" y="4857750"/>
            <a:ext cx="6477000" cy="2362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2325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 Set clear goals</a:t>
            </a:r>
            <a:endParaRPr lang="en-US" sz="2325" dirty="0"/>
          </a:p>
          <a:p>
            <a:pPr algn="l" indent="0" marL="0">
              <a:lnSpc>
                <a:spcPct val="160000"/>
              </a:lnSpc>
              <a:buNone/>
            </a:pPr>
            <a:r>
              <a:rPr lang="en-US" sz="2325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 Understand the audience</a:t>
            </a:r>
            <a:endParaRPr lang="en-US" sz="2325" dirty="0"/>
          </a:p>
          <a:p>
            <a:pPr algn="l" indent="0" marL="0">
              <a:lnSpc>
                <a:spcPct val="160000"/>
              </a:lnSpc>
              <a:buNone/>
            </a:pPr>
            <a:r>
              <a:rPr lang="en-US" sz="2325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 Choose the right channels</a:t>
            </a:r>
            <a:endParaRPr lang="en-US" sz="2325" dirty="0"/>
          </a:p>
          <a:p>
            <a:pPr algn="l" indent="0" marL="0">
              <a:lnSpc>
                <a:spcPct val="160000"/>
              </a:lnSpc>
              <a:buNone/>
            </a:pPr>
            <a:r>
              <a:rPr lang="en-US" sz="2325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 Create and publish content</a:t>
            </a:r>
            <a:endParaRPr lang="en-US" sz="2325" dirty="0"/>
          </a:p>
          <a:p>
            <a:pPr algn="l" indent="0" marL="0">
              <a:lnSpc>
                <a:spcPct val="160000"/>
              </a:lnSpc>
              <a:buNone/>
            </a:pPr>
            <a:r>
              <a:rPr lang="en-US" sz="2325" dirty="0">
                <a:solidFill>
                  <a:srgbClr val="EEF0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 Measure, analyze, and improve</a:t>
            </a:r>
            <a:endParaRPr lang="en-US" sz="23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6b585d87-45d3-42f6-b15c-36043e124c81</dc:title>
  <dc:subject>Presentation Export</dc:subject>
  <dc:creator>Design Export</dc:creator>
  <cp:lastModifiedBy>Design Export</cp:lastModifiedBy>
  <cp:revision>1</cp:revision>
  <dcterms:created xsi:type="dcterms:W3CDTF">2026-09-12T19:56:21Z</dcterms:created>
  <dcterms:modified xsi:type="dcterms:W3CDTF">2026-09-12T19:56:21Z</dcterms:modified>
</cp:coreProperties>
</file>