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Lst>
  <p:sldSz cx="18288000" cy="10287000"/>
  <p:notesSz cx="6858000" cy="9144000"/>
  <p:embeddedFontLst>
    <p:embeddedFont>
      <p:font typeface="Open Sauce" charset="1" panose="00000500000000000000"/>
      <p:regular r:id="rId17"/>
    </p:embeddedFont>
    <p:embeddedFont>
      <p:font typeface="Open Sauce Bold" charset="1" panose="00000800000000000000"/>
      <p:regular r:id="rId18"/>
    </p:embeddedFont>
    <p:embeddedFont>
      <p:font typeface="Arimo" charset="1" panose="020B0604020202020204"/>
      <p:regular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png" Type="http://schemas.openxmlformats.org/officeDocument/2006/relationships/image"/><Relationship Id="rId3" Target="../media/image9.png" Type="http://schemas.openxmlformats.org/officeDocument/2006/relationships/image"/><Relationship Id="rId4" Target="../media/image10.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2.png" Type="http://schemas.openxmlformats.org/officeDocument/2006/relationships/image"/><Relationship Id="rId3" Target="../media/image13.png" Type="http://schemas.openxmlformats.org/officeDocument/2006/relationships/image"/><Relationship Id="rId4" Target="../media/image2.png" Type="http://schemas.openxmlformats.org/officeDocument/2006/relationships/image"/><Relationship Id="rId5" Target="../media/image3.svg" Type="http://schemas.openxmlformats.org/officeDocument/2006/relationships/image"/><Relationship Id="rId6" Target="../media/image4.png" Type="http://schemas.openxmlformats.org/officeDocument/2006/relationships/image"/><Relationship Id="rId7" Target="../media/image5.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2.png" Type="http://schemas.openxmlformats.org/officeDocument/2006/relationships/image"/><Relationship Id="rId3" Target="../media/image14.png" Type="http://schemas.openxmlformats.org/officeDocument/2006/relationships/image"/><Relationship Id="rId4" Target="../media/image2.png" Type="http://schemas.openxmlformats.org/officeDocument/2006/relationships/image"/><Relationship Id="rId5" Target="../media/image3.svg" Type="http://schemas.openxmlformats.org/officeDocument/2006/relationships/image"/><Relationship Id="rId6" Target="../media/image4.png" Type="http://schemas.openxmlformats.org/officeDocument/2006/relationships/image"/><Relationship Id="rId7" Target="../media/image5.sv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png" Type="http://schemas.openxmlformats.org/officeDocument/2006/relationships/image"/><Relationship Id="rId3" Target="../media/image7.png" Type="http://schemas.openxmlformats.org/officeDocument/2006/relationships/image"/><Relationship Id="rId4" Target="../media/image12.png" Type="http://schemas.openxmlformats.org/officeDocument/2006/relationships/image"/><Relationship Id="rId5" Target="../media/image2.png" Type="http://schemas.openxmlformats.org/officeDocument/2006/relationships/image"/><Relationship Id="rId6" Target="../media/image3.svg" Type="http://schemas.openxmlformats.org/officeDocument/2006/relationships/image"/><Relationship Id="rId7" Target="../media/image4.png" Type="http://schemas.openxmlformats.org/officeDocument/2006/relationships/image"/><Relationship Id="rId8" Target="../media/image5.sv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 Id="rId4" Target="../media/image4.png" Type="http://schemas.openxmlformats.org/officeDocument/2006/relationships/image"/><Relationship Id="rId5" Target="../media/image5.sv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9.svg" Type="http://schemas.openxmlformats.org/officeDocument/2006/relationships/image"/><Relationship Id="rId11" Target="../media/image20.png" Type="http://schemas.openxmlformats.org/officeDocument/2006/relationships/image"/><Relationship Id="rId12" Target="../media/image21.svg" Type="http://schemas.openxmlformats.org/officeDocument/2006/relationships/image"/><Relationship Id="rId13" Target="../media/image22.png" Type="http://schemas.openxmlformats.org/officeDocument/2006/relationships/image"/><Relationship Id="rId14" Target="../media/image23.svg" Type="http://schemas.openxmlformats.org/officeDocument/2006/relationships/image"/><Relationship Id="rId15" Target="https://abdidigitaldesigner.com" TargetMode="External" Type="http://schemas.openxmlformats.org/officeDocument/2006/relationships/hyperlink"/><Relationship Id="rId2" Target="../media/image15.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16.png" Type="http://schemas.openxmlformats.org/officeDocument/2006/relationships/image"/><Relationship Id="rId8" Target="../media/image17.svg" Type="http://schemas.openxmlformats.org/officeDocument/2006/relationships/image"/><Relationship Id="rId9" Target="../media/image18.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313" r="0" b="-9313"/>
            </a:stretch>
          </a:blipFill>
        </p:spPr>
      </p:sp>
      <p:grpSp>
        <p:nvGrpSpPr>
          <p:cNvPr name="Group 3" id="3"/>
          <p:cNvGrpSpPr/>
          <p:nvPr/>
        </p:nvGrpSpPr>
        <p:grpSpPr>
          <a:xfrm rot="-5400000">
            <a:off x="4321257" y="-3549053"/>
            <a:ext cx="9589361" cy="18744867"/>
            <a:chOff x="0" y="0"/>
            <a:chExt cx="2525593" cy="4936920"/>
          </a:xfrm>
        </p:grpSpPr>
        <p:sp>
          <p:nvSpPr>
            <p:cNvPr name="Freeform 4" id="4"/>
            <p:cNvSpPr/>
            <p:nvPr/>
          </p:nvSpPr>
          <p:spPr>
            <a:xfrm flipH="false" flipV="false" rot="0">
              <a:off x="0" y="0"/>
              <a:ext cx="2525593" cy="4936920"/>
            </a:xfrm>
            <a:custGeom>
              <a:avLst/>
              <a:gdLst/>
              <a:ahLst/>
              <a:cxnLst/>
              <a:rect r="r" b="b" t="t" l="l"/>
              <a:pathLst>
                <a:path h="4936920" w="2525593">
                  <a:moveTo>
                    <a:pt x="0" y="0"/>
                  </a:moveTo>
                  <a:lnTo>
                    <a:pt x="2525593" y="0"/>
                  </a:lnTo>
                  <a:lnTo>
                    <a:pt x="2525593" y="4936920"/>
                  </a:lnTo>
                  <a:lnTo>
                    <a:pt x="0" y="4936920"/>
                  </a:lnTo>
                  <a:close/>
                </a:path>
              </a:pathLst>
            </a:custGeom>
            <a:gradFill rotWithShape="true">
              <a:gsLst>
                <a:gs pos="0">
                  <a:srgbClr val="2B4FA6">
                    <a:alpha val="100000"/>
                  </a:srgbClr>
                </a:gs>
                <a:gs pos="100000">
                  <a:srgbClr val="2B50A6">
                    <a:alpha val="0"/>
                  </a:srgbClr>
                </a:gs>
              </a:gsLst>
              <a:lin ang="0"/>
            </a:gradFill>
          </p:spPr>
        </p:sp>
        <p:sp>
          <p:nvSpPr>
            <p:cNvPr name="TextBox 5" id="5"/>
            <p:cNvSpPr txBox="true"/>
            <p:nvPr/>
          </p:nvSpPr>
          <p:spPr>
            <a:xfrm>
              <a:off x="0" y="-38100"/>
              <a:ext cx="2525593" cy="4975020"/>
            </a:xfrm>
            <a:prstGeom prst="rect">
              <a:avLst/>
            </a:prstGeom>
          </p:spPr>
          <p:txBody>
            <a:bodyPr anchor="ctr" rtlCol="false" tIns="50800" lIns="50800" bIns="50800" rIns="50800"/>
            <a:lstStyle/>
            <a:p>
              <a:pPr algn="ctr" marL="0" indent="0" lvl="0">
                <a:lnSpc>
                  <a:spcPts val="2659"/>
                </a:lnSpc>
                <a:spcBef>
                  <a:spcPct val="0"/>
                </a:spcBef>
              </a:pPr>
            </a:p>
          </p:txBody>
        </p:sp>
      </p:grpSp>
      <p:grpSp>
        <p:nvGrpSpPr>
          <p:cNvPr name="Group 6" id="6"/>
          <p:cNvGrpSpPr/>
          <p:nvPr/>
        </p:nvGrpSpPr>
        <p:grpSpPr>
          <a:xfrm rot="0">
            <a:off x="748077" y="720391"/>
            <a:ext cx="16791846" cy="616617"/>
            <a:chOff x="0" y="0"/>
            <a:chExt cx="4422544" cy="162401"/>
          </a:xfrm>
        </p:grpSpPr>
        <p:sp>
          <p:nvSpPr>
            <p:cNvPr name="Freeform 7" id="7"/>
            <p:cNvSpPr/>
            <p:nvPr/>
          </p:nvSpPr>
          <p:spPr>
            <a:xfrm flipH="false" flipV="false" rot="0">
              <a:off x="0" y="0"/>
              <a:ext cx="4422544" cy="162401"/>
            </a:xfrm>
            <a:custGeom>
              <a:avLst/>
              <a:gdLst/>
              <a:ahLst/>
              <a:cxnLst/>
              <a:rect r="r" b="b" t="t" l="l"/>
              <a:pathLst>
                <a:path h="162401" w="4422544">
                  <a:moveTo>
                    <a:pt x="18442" y="0"/>
                  </a:moveTo>
                  <a:lnTo>
                    <a:pt x="4404102" y="0"/>
                  </a:lnTo>
                  <a:cubicBezTo>
                    <a:pt x="4408993" y="0"/>
                    <a:pt x="4413684" y="1943"/>
                    <a:pt x="4417142" y="5402"/>
                  </a:cubicBezTo>
                  <a:cubicBezTo>
                    <a:pt x="4420601" y="8860"/>
                    <a:pt x="4422544" y="13551"/>
                    <a:pt x="4422544" y="18442"/>
                  </a:cubicBezTo>
                  <a:lnTo>
                    <a:pt x="4422544" y="143959"/>
                  </a:lnTo>
                  <a:cubicBezTo>
                    <a:pt x="4422544" y="148850"/>
                    <a:pt x="4420601" y="153541"/>
                    <a:pt x="4417142" y="157000"/>
                  </a:cubicBezTo>
                  <a:cubicBezTo>
                    <a:pt x="4413684" y="160458"/>
                    <a:pt x="4408993" y="162401"/>
                    <a:pt x="4404102" y="162401"/>
                  </a:cubicBezTo>
                  <a:lnTo>
                    <a:pt x="18442" y="162401"/>
                  </a:lnTo>
                  <a:cubicBezTo>
                    <a:pt x="13551" y="162401"/>
                    <a:pt x="8860" y="160458"/>
                    <a:pt x="5402" y="157000"/>
                  </a:cubicBezTo>
                  <a:cubicBezTo>
                    <a:pt x="1943" y="153541"/>
                    <a:pt x="0" y="148850"/>
                    <a:pt x="0" y="143959"/>
                  </a:cubicBezTo>
                  <a:lnTo>
                    <a:pt x="0" y="18442"/>
                  </a:lnTo>
                  <a:cubicBezTo>
                    <a:pt x="0" y="13551"/>
                    <a:pt x="1943" y="8860"/>
                    <a:pt x="5402" y="5402"/>
                  </a:cubicBezTo>
                  <a:cubicBezTo>
                    <a:pt x="8860" y="1943"/>
                    <a:pt x="13551" y="0"/>
                    <a:pt x="18442" y="0"/>
                  </a:cubicBezTo>
                  <a:close/>
                </a:path>
              </a:pathLst>
            </a:custGeom>
            <a:solidFill>
              <a:srgbClr val="F1F2FF"/>
            </a:solidFill>
          </p:spPr>
        </p:sp>
        <p:sp>
          <p:nvSpPr>
            <p:cNvPr name="TextBox 8" id="8"/>
            <p:cNvSpPr txBox="true"/>
            <p:nvPr/>
          </p:nvSpPr>
          <p:spPr>
            <a:xfrm>
              <a:off x="0" y="-38100"/>
              <a:ext cx="4422544" cy="200501"/>
            </a:xfrm>
            <a:prstGeom prst="rect">
              <a:avLst/>
            </a:prstGeom>
          </p:spPr>
          <p:txBody>
            <a:bodyPr anchor="ctr" rtlCol="false" tIns="50800" lIns="50800" bIns="50800" rIns="50800"/>
            <a:lstStyle/>
            <a:p>
              <a:pPr algn="ctr" marL="0" indent="0" lvl="0">
                <a:lnSpc>
                  <a:spcPts val="2659"/>
                </a:lnSpc>
              </a:pPr>
            </a:p>
          </p:txBody>
        </p:sp>
      </p:grpSp>
      <p:sp>
        <p:nvSpPr>
          <p:cNvPr name="TextBox 9" id="9"/>
          <p:cNvSpPr txBox="true"/>
          <p:nvPr/>
        </p:nvSpPr>
        <p:spPr>
          <a:xfrm rot="0">
            <a:off x="13666967" y="856298"/>
            <a:ext cx="3458983" cy="306737"/>
          </a:xfrm>
          <a:prstGeom prst="rect">
            <a:avLst/>
          </a:prstGeom>
        </p:spPr>
        <p:txBody>
          <a:bodyPr anchor="t" rtlCol="false" tIns="0" lIns="0" bIns="0" rIns="0">
            <a:spAutoFit/>
          </a:bodyPr>
          <a:lstStyle/>
          <a:p>
            <a:pPr algn="r" marL="0" indent="0" lvl="0">
              <a:lnSpc>
                <a:spcPts val="2518"/>
              </a:lnSpc>
              <a:spcBef>
                <a:spcPct val="0"/>
              </a:spcBef>
            </a:pPr>
            <a:r>
              <a:rPr lang="en-US" sz="1798" spc="-89">
                <a:solidFill>
                  <a:srgbClr val="4962B8"/>
                </a:solidFill>
                <a:latin typeface="Open Sauce"/>
                <a:ea typeface="Open Sauce"/>
                <a:cs typeface="Open Sauce"/>
                <a:sym typeface="Open Sauce"/>
              </a:rPr>
              <a:t>Your Company</a:t>
            </a:r>
          </a:p>
        </p:txBody>
      </p:sp>
      <p:sp>
        <p:nvSpPr>
          <p:cNvPr name="Freeform 10" id="10"/>
          <p:cNvSpPr/>
          <p:nvPr/>
        </p:nvSpPr>
        <p:spPr>
          <a:xfrm flipH="true" flipV="false" rot="0">
            <a:off x="1028700" y="812002"/>
            <a:ext cx="433396" cy="433396"/>
          </a:xfrm>
          <a:custGeom>
            <a:avLst/>
            <a:gdLst/>
            <a:ahLst/>
            <a:cxnLst/>
            <a:rect r="r" b="b" t="t" l="l"/>
            <a:pathLst>
              <a:path h="433396" w="433396">
                <a:moveTo>
                  <a:pt x="433396" y="0"/>
                </a:moveTo>
                <a:lnTo>
                  <a:pt x="0" y="0"/>
                </a:lnTo>
                <a:lnTo>
                  <a:pt x="0" y="433396"/>
                </a:lnTo>
                <a:lnTo>
                  <a:pt x="433396" y="433396"/>
                </a:lnTo>
                <a:lnTo>
                  <a:pt x="433396"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11" id="11"/>
          <p:cNvSpPr/>
          <p:nvPr/>
        </p:nvSpPr>
        <p:spPr>
          <a:xfrm flipH="false" flipV="false" rot="5400000">
            <a:off x="14969636" y="866330"/>
            <a:ext cx="232041" cy="324740"/>
          </a:xfrm>
          <a:custGeom>
            <a:avLst/>
            <a:gdLst/>
            <a:ahLst/>
            <a:cxnLst/>
            <a:rect r="r" b="b" t="t" l="l"/>
            <a:pathLst>
              <a:path h="324740" w="232041">
                <a:moveTo>
                  <a:pt x="0" y="0"/>
                </a:moveTo>
                <a:lnTo>
                  <a:pt x="232041" y="0"/>
                </a:lnTo>
                <a:lnTo>
                  <a:pt x="232041" y="324740"/>
                </a:lnTo>
                <a:lnTo>
                  <a:pt x="0" y="32474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12" id="12"/>
          <p:cNvSpPr txBox="true"/>
          <p:nvPr/>
        </p:nvSpPr>
        <p:spPr>
          <a:xfrm rot="0">
            <a:off x="1028700" y="5836494"/>
            <a:ext cx="11761155" cy="1917097"/>
          </a:xfrm>
          <a:prstGeom prst="rect">
            <a:avLst/>
          </a:prstGeom>
        </p:spPr>
        <p:txBody>
          <a:bodyPr anchor="t" rtlCol="false" tIns="0" lIns="0" bIns="0" rIns="0">
            <a:spAutoFit/>
          </a:bodyPr>
          <a:lstStyle/>
          <a:p>
            <a:pPr algn="just" marL="0" indent="0" lvl="0">
              <a:lnSpc>
                <a:spcPts val="15608"/>
              </a:lnSpc>
              <a:spcBef>
                <a:spcPct val="0"/>
              </a:spcBef>
            </a:pPr>
            <a:r>
              <a:rPr lang="en-US" sz="11148" spc="-557">
                <a:solidFill>
                  <a:srgbClr val="ECEDFF"/>
                </a:solidFill>
                <a:latin typeface="Open Sauce"/>
                <a:ea typeface="Open Sauce"/>
                <a:cs typeface="Open Sauce"/>
                <a:sym typeface="Open Sauce"/>
              </a:rPr>
              <a:t>Business Template</a:t>
            </a:r>
          </a:p>
        </p:txBody>
      </p:sp>
      <p:sp>
        <p:nvSpPr>
          <p:cNvPr name="TextBox 13" id="13"/>
          <p:cNvSpPr txBox="true"/>
          <p:nvPr/>
        </p:nvSpPr>
        <p:spPr>
          <a:xfrm rot="0">
            <a:off x="13885240" y="8607425"/>
            <a:ext cx="3405144" cy="389284"/>
          </a:xfrm>
          <a:prstGeom prst="rect">
            <a:avLst/>
          </a:prstGeom>
        </p:spPr>
        <p:txBody>
          <a:bodyPr anchor="t" rtlCol="false" tIns="0" lIns="0" bIns="0" rIns="0">
            <a:spAutoFit/>
          </a:bodyPr>
          <a:lstStyle/>
          <a:p>
            <a:pPr algn="r" marL="0" indent="0" lvl="0">
              <a:lnSpc>
                <a:spcPts val="3218"/>
              </a:lnSpc>
              <a:spcBef>
                <a:spcPct val="0"/>
              </a:spcBef>
            </a:pPr>
            <a:r>
              <a:rPr lang="en-US" sz="2298">
                <a:solidFill>
                  <a:srgbClr val="ECEDFF"/>
                </a:solidFill>
                <a:latin typeface="Open Sauce"/>
                <a:ea typeface="Open Sauce"/>
                <a:cs typeface="Open Sauce"/>
                <a:sym typeface="Open Sauce"/>
              </a:rPr>
              <a:t>Presented by</a:t>
            </a:r>
          </a:p>
        </p:txBody>
      </p:sp>
      <p:sp>
        <p:nvSpPr>
          <p:cNvPr name="TextBox 14" id="14"/>
          <p:cNvSpPr txBox="true"/>
          <p:nvPr/>
        </p:nvSpPr>
        <p:spPr>
          <a:xfrm rot="0">
            <a:off x="14134779" y="9051589"/>
            <a:ext cx="3405144" cy="365798"/>
          </a:xfrm>
          <a:prstGeom prst="rect">
            <a:avLst/>
          </a:prstGeom>
        </p:spPr>
        <p:txBody>
          <a:bodyPr anchor="t" rtlCol="false" tIns="0" lIns="0" bIns="0" rIns="0">
            <a:spAutoFit/>
          </a:bodyPr>
          <a:lstStyle/>
          <a:p>
            <a:pPr algn="r" marL="0" indent="0" lvl="0">
              <a:lnSpc>
                <a:spcPts val="2937"/>
              </a:lnSpc>
              <a:spcBef>
                <a:spcPct val="0"/>
              </a:spcBef>
            </a:pPr>
            <a:r>
              <a:rPr lang="en-US" b="true" sz="2098">
                <a:solidFill>
                  <a:srgbClr val="ECEDFF"/>
                </a:solidFill>
                <a:latin typeface="Open Sauce Bold"/>
                <a:ea typeface="Open Sauce Bold"/>
                <a:cs typeface="Open Sauce Bold"/>
                <a:sym typeface="Open Sauce Bold"/>
              </a:rPr>
              <a:t>ABDI DIGITAL  DESIGNER</a:t>
            </a:r>
          </a:p>
        </p:txBody>
      </p:sp>
      <p:sp>
        <p:nvSpPr>
          <p:cNvPr name="TextBox 15" id="15"/>
          <p:cNvSpPr txBox="true"/>
          <p:nvPr/>
        </p:nvSpPr>
        <p:spPr>
          <a:xfrm rot="0">
            <a:off x="1028700" y="8772842"/>
            <a:ext cx="9541434" cy="266700"/>
          </a:xfrm>
          <a:prstGeom prst="rect">
            <a:avLst/>
          </a:prstGeom>
        </p:spPr>
        <p:txBody>
          <a:bodyPr anchor="t" rtlCol="false" tIns="0" lIns="0" bIns="0" rIns="0">
            <a:spAutoFit/>
          </a:bodyPr>
          <a:lstStyle/>
          <a:p>
            <a:pPr algn="l" marL="0" indent="0" lvl="0">
              <a:lnSpc>
                <a:spcPts val="2158"/>
              </a:lnSpc>
            </a:pPr>
            <a:r>
              <a:rPr lang="en-US" sz="1798">
                <a:solidFill>
                  <a:srgbClr val="ECEDFF"/>
                </a:solidFill>
                <a:latin typeface="Open Sauce"/>
                <a:ea typeface="Open Sauce"/>
                <a:cs typeface="Open Sauce"/>
                <a:sym typeface="Open Sauce"/>
              </a:rPr>
              <a:t>A comprehensive guide to strategy, growth, and success for your business endeavors.</a:t>
            </a:r>
          </a:p>
        </p:txBody>
      </p:sp>
      <p:sp>
        <p:nvSpPr>
          <p:cNvPr name="TextBox 16" id="16"/>
          <p:cNvSpPr txBox="true"/>
          <p:nvPr/>
        </p:nvSpPr>
        <p:spPr>
          <a:xfrm rot="0">
            <a:off x="1462096" y="856298"/>
            <a:ext cx="2070986" cy="306737"/>
          </a:xfrm>
          <a:prstGeom prst="rect">
            <a:avLst/>
          </a:prstGeom>
        </p:spPr>
        <p:txBody>
          <a:bodyPr anchor="t" rtlCol="false" tIns="0" lIns="0" bIns="0" rIns="0">
            <a:spAutoFit/>
          </a:bodyPr>
          <a:lstStyle/>
          <a:p>
            <a:pPr algn="r" marL="0" indent="0" lvl="0">
              <a:lnSpc>
                <a:spcPts val="2518"/>
              </a:lnSpc>
              <a:spcBef>
                <a:spcPct val="0"/>
              </a:spcBef>
            </a:pPr>
            <a:r>
              <a:rPr lang="en-US" sz="1798" spc="-89">
                <a:solidFill>
                  <a:srgbClr val="4962B8"/>
                </a:solidFill>
                <a:latin typeface="Open Sauce"/>
                <a:ea typeface="Open Sauce"/>
                <a:cs typeface="Open Sauce"/>
                <a:sym typeface="Open Sauce"/>
              </a:rPr>
              <a:t>Home</a:t>
            </a:r>
          </a:p>
        </p:txBody>
      </p:sp>
      <p:sp>
        <p:nvSpPr>
          <p:cNvPr name="TextBox 17" id="17"/>
          <p:cNvSpPr txBox="true"/>
          <p:nvPr/>
        </p:nvSpPr>
        <p:spPr>
          <a:xfrm rot="0">
            <a:off x="3842015" y="856298"/>
            <a:ext cx="2379920" cy="306737"/>
          </a:xfrm>
          <a:prstGeom prst="rect">
            <a:avLst/>
          </a:prstGeom>
        </p:spPr>
        <p:txBody>
          <a:bodyPr anchor="t" rtlCol="false" tIns="0" lIns="0" bIns="0" rIns="0">
            <a:spAutoFit/>
          </a:bodyPr>
          <a:lstStyle/>
          <a:p>
            <a:pPr algn="r" marL="0" indent="0" lvl="0">
              <a:lnSpc>
                <a:spcPts val="2518"/>
              </a:lnSpc>
              <a:spcBef>
                <a:spcPct val="0"/>
              </a:spcBef>
            </a:pPr>
            <a:r>
              <a:rPr lang="en-US" sz="1798" spc="-89">
                <a:solidFill>
                  <a:srgbClr val="4962B8"/>
                </a:solidFill>
                <a:latin typeface="Open Sauce"/>
                <a:ea typeface="Open Sauce"/>
                <a:cs typeface="Open Sauce"/>
                <a:sym typeface="Open Sauce"/>
              </a:rPr>
              <a:t>About</a:t>
            </a:r>
          </a:p>
        </p:txBody>
      </p:sp>
      <p:sp>
        <p:nvSpPr>
          <p:cNvPr name="TextBox 18" id="18"/>
          <p:cNvSpPr txBox="true"/>
          <p:nvPr/>
        </p:nvSpPr>
        <p:spPr>
          <a:xfrm rot="0">
            <a:off x="6526735" y="874579"/>
            <a:ext cx="2589202" cy="306737"/>
          </a:xfrm>
          <a:prstGeom prst="rect">
            <a:avLst/>
          </a:prstGeom>
        </p:spPr>
        <p:txBody>
          <a:bodyPr anchor="t" rtlCol="false" tIns="0" lIns="0" bIns="0" rIns="0">
            <a:spAutoFit/>
          </a:bodyPr>
          <a:lstStyle/>
          <a:p>
            <a:pPr algn="r" marL="0" indent="0" lvl="0">
              <a:lnSpc>
                <a:spcPts val="2518"/>
              </a:lnSpc>
              <a:spcBef>
                <a:spcPct val="0"/>
              </a:spcBef>
            </a:pPr>
            <a:r>
              <a:rPr lang="en-US" sz="1798" spc="-89">
                <a:solidFill>
                  <a:srgbClr val="4962B8"/>
                </a:solidFill>
                <a:latin typeface="Open Sauce"/>
                <a:ea typeface="Open Sauce"/>
                <a:cs typeface="Open Sauce"/>
                <a:sym typeface="Open Sauce"/>
              </a:rPr>
              <a:t>Service</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2B50A6">
                <a:alpha val="100000"/>
              </a:srgbClr>
            </a:gs>
            <a:gs pos="50000">
              <a:srgbClr val="627EC5">
                <a:alpha val="100000"/>
              </a:srgbClr>
            </a:gs>
            <a:gs pos="100000">
              <a:srgbClr val="B6C6FF">
                <a:alpha val="100000"/>
              </a:srgbClr>
            </a:gs>
          </a:gsLst>
          <a:path path="circle">
            <a:fillToRect l="0" r="100000" t="0" b="100000"/>
          </a:path>
          <a:tileRect r="0" l="-100000" b="0" t="-100000"/>
        </a:gradFill>
      </p:bgPr>
    </p:bg>
    <p:spTree>
      <p:nvGrpSpPr>
        <p:cNvPr id="1" name=""/>
        <p:cNvGrpSpPr/>
        <p:nvPr/>
      </p:nvGrpSpPr>
      <p:grpSpPr>
        <a:xfrm>
          <a:off x="0" y="0"/>
          <a:ext cx="0" cy="0"/>
          <a:chOff x="0" y="0"/>
          <a:chExt cx="0" cy="0"/>
        </a:xfrm>
      </p:grpSpPr>
      <p:grpSp>
        <p:nvGrpSpPr>
          <p:cNvPr name="Group 2" id="2"/>
          <p:cNvGrpSpPr/>
          <p:nvPr/>
        </p:nvGrpSpPr>
        <p:grpSpPr>
          <a:xfrm rot="0">
            <a:off x="748077" y="1615640"/>
            <a:ext cx="8395923" cy="3833444"/>
            <a:chOff x="0" y="0"/>
            <a:chExt cx="2211272" cy="1009631"/>
          </a:xfrm>
        </p:grpSpPr>
        <p:sp>
          <p:nvSpPr>
            <p:cNvPr name="Freeform 3" id="3"/>
            <p:cNvSpPr/>
            <p:nvPr/>
          </p:nvSpPr>
          <p:spPr>
            <a:xfrm flipH="false" flipV="false" rot="0">
              <a:off x="0" y="0"/>
              <a:ext cx="2211272" cy="1009631"/>
            </a:xfrm>
            <a:custGeom>
              <a:avLst/>
              <a:gdLst/>
              <a:ahLst/>
              <a:cxnLst/>
              <a:rect r="r" b="b" t="t" l="l"/>
              <a:pathLst>
                <a:path h="1009631" w="2211272">
                  <a:moveTo>
                    <a:pt x="36884" y="0"/>
                  </a:moveTo>
                  <a:lnTo>
                    <a:pt x="2174388" y="0"/>
                  </a:lnTo>
                  <a:cubicBezTo>
                    <a:pt x="2194758" y="0"/>
                    <a:pt x="2211272" y="16514"/>
                    <a:pt x="2211272" y="36884"/>
                  </a:cubicBezTo>
                  <a:lnTo>
                    <a:pt x="2211272" y="972747"/>
                  </a:lnTo>
                  <a:cubicBezTo>
                    <a:pt x="2211272" y="982529"/>
                    <a:pt x="2207386" y="991911"/>
                    <a:pt x="2200469" y="998828"/>
                  </a:cubicBezTo>
                  <a:cubicBezTo>
                    <a:pt x="2193552" y="1005745"/>
                    <a:pt x="2184170" y="1009631"/>
                    <a:pt x="2174388" y="1009631"/>
                  </a:cubicBezTo>
                  <a:lnTo>
                    <a:pt x="36884" y="1009631"/>
                  </a:lnTo>
                  <a:cubicBezTo>
                    <a:pt x="16514" y="1009631"/>
                    <a:pt x="0" y="993118"/>
                    <a:pt x="0" y="972747"/>
                  </a:cubicBezTo>
                  <a:lnTo>
                    <a:pt x="0" y="36884"/>
                  </a:lnTo>
                  <a:cubicBezTo>
                    <a:pt x="0" y="16514"/>
                    <a:pt x="16514" y="0"/>
                    <a:pt x="36884" y="0"/>
                  </a:cubicBezTo>
                  <a:close/>
                </a:path>
              </a:pathLst>
            </a:custGeom>
            <a:solidFill>
              <a:srgbClr val="F1F2FF"/>
            </a:solidFill>
          </p:spPr>
        </p:sp>
        <p:sp>
          <p:nvSpPr>
            <p:cNvPr name="TextBox 4" id="4"/>
            <p:cNvSpPr txBox="true"/>
            <p:nvPr/>
          </p:nvSpPr>
          <p:spPr>
            <a:xfrm>
              <a:off x="0" y="-38100"/>
              <a:ext cx="2211272" cy="1047731"/>
            </a:xfrm>
            <a:prstGeom prst="rect">
              <a:avLst/>
            </a:prstGeom>
          </p:spPr>
          <p:txBody>
            <a:bodyPr anchor="ctr" rtlCol="false" tIns="50800" lIns="50800" bIns="50800" rIns="50800"/>
            <a:lstStyle/>
            <a:p>
              <a:pPr algn="ctr" marL="0" indent="0" lvl="0">
                <a:lnSpc>
                  <a:spcPts val="2520"/>
                </a:lnSpc>
              </a:pPr>
            </a:p>
          </p:txBody>
        </p:sp>
      </p:grpSp>
      <p:grpSp>
        <p:nvGrpSpPr>
          <p:cNvPr name="Group 5" id="5"/>
          <p:cNvGrpSpPr/>
          <p:nvPr/>
        </p:nvGrpSpPr>
        <p:grpSpPr>
          <a:xfrm rot="0">
            <a:off x="9381358" y="1615640"/>
            <a:ext cx="8158565" cy="7906352"/>
            <a:chOff x="0" y="0"/>
            <a:chExt cx="3184845" cy="3086389"/>
          </a:xfrm>
        </p:grpSpPr>
        <p:sp>
          <p:nvSpPr>
            <p:cNvPr name="Freeform 6" id="6"/>
            <p:cNvSpPr/>
            <p:nvPr/>
          </p:nvSpPr>
          <p:spPr>
            <a:xfrm flipH="false" flipV="true" rot="0">
              <a:off x="0" y="0"/>
              <a:ext cx="3184845" cy="3086389"/>
            </a:xfrm>
            <a:custGeom>
              <a:avLst/>
              <a:gdLst/>
              <a:ahLst/>
              <a:cxnLst/>
              <a:rect r="r" b="b" t="t" l="l"/>
              <a:pathLst>
                <a:path h="3086389" w="3184845">
                  <a:moveTo>
                    <a:pt x="37957" y="3086389"/>
                  </a:moveTo>
                  <a:lnTo>
                    <a:pt x="3146888" y="3086389"/>
                  </a:lnTo>
                  <a:cubicBezTo>
                    <a:pt x="3156955" y="3086389"/>
                    <a:pt x="3166609" y="3082390"/>
                    <a:pt x="3173728" y="3075272"/>
                  </a:cubicBezTo>
                  <a:cubicBezTo>
                    <a:pt x="3180846" y="3068154"/>
                    <a:pt x="3184845" y="3058499"/>
                    <a:pt x="3184845" y="3048432"/>
                  </a:cubicBezTo>
                  <a:lnTo>
                    <a:pt x="3184845" y="37957"/>
                  </a:lnTo>
                  <a:cubicBezTo>
                    <a:pt x="3184845" y="27890"/>
                    <a:pt x="3180846" y="18236"/>
                    <a:pt x="3173728" y="11117"/>
                  </a:cubicBezTo>
                  <a:cubicBezTo>
                    <a:pt x="3166609" y="3999"/>
                    <a:pt x="3156955" y="0"/>
                    <a:pt x="3146888" y="0"/>
                  </a:cubicBezTo>
                  <a:lnTo>
                    <a:pt x="37957" y="0"/>
                  </a:lnTo>
                  <a:cubicBezTo>
                    <a:pt x="27890" y="0"/>
                    <a:pt x="18236" y="3999"/>
                    <a:pt x="11117" y="11117"/>
                  </a:cubicBezTo>
                  <a:cubicBezTo>
                    <a:pt x="3999" y="18236"/>
                    <a:pt x="0" y="27890"/>
                    <a:pt x="0" y="37957"/>
                  </a:cubicBezTo>
                  <a:lnTo>
                    <a:pt x="0" y="3048432"/>
                  </a:lnTo>
                  <a:cubicBezTo>
                    <a:pt x="0" y="3058499"/>
                    <a:pt x="3999" y="3068154"/>
                    <a:pt x="11117" y="3075272"/>
                  </a:cubicBezTo>
                  <a:cubicBezTo>
                    <a:pt x="18236" y="3082390"/>
                    <a:pt x="27890" y="3086389"/>
                    <a:pt x="37957" y="3086389"/>
                  </a:cubicBezTo>
                  <a:close/>
                </a:path>
              </a:pathLst>
            </a:custGeom>
            <a:blipFill>
              <a:blip r:embed="rId2"/>
              <a:stretch>
                <a:fillRect l="0" t="-985" r="-83948" b="-25673"/>
              </a:stretch>
            </a:blipFill>
          </p:spPr>
        </p:sp>
      </p:grpSp>
      <p:sp>
        <p:nvSpPr>
          <p:cNvPr name="TextBox 7" id="7"/>
          <p:cNvSpPr txBox="true"/>
          <p:nvPr/>
        </p:nvSpPr>
        <p:spPr>
          <a:xfrm rot="0">
            <a:off x="10180058" y="6732520"/>
            <a:ext cx="6228845" cy="2024951"/>
          </a:xfrm>
          <a:prstGeom prst="rect">
            <a:avLst/>
          </a:prstGeom>
        </p:spPr>
        <p:txBody>
          <a:bodyPr anchor="t" rtlCol="false" tIns="0" lIns="0" bIns="0" rIns="0">
            <a:spAutoFit/>
          </a:bodyPr>
          <a:lstStyle/>
          <a:p>
            <a:pPr algn="just" marL="0" indent="0" lvl="0">
              <a:lnSpc>
                <a:spcPts val="7914"/>
              </a:lnSpc>
            </a:pPr>
            <a:r>
              <a:rPr lang="en-US" sz="7194" spc="-359">
                <a:solidFill>
                  <a:srgbClr val="ECEDFF"/>
                </a:solidFill>
                <a:latin typeface="Open Sauce"/>
                <a:ea typeface="Open Sauce"/>
                <a:cs typeface="Open Sauce"/>
                <a:sym typeface="Open Sauce"/>
              </a:rPr>
              <a:t>Executive Summary</a:t>
            </a:r>
          </a:p>
        </p:txBody>
      </p:sp>
      <p:sp>
        <p:nvSpPr>
          <p:cNvPr name="TextBox 8" id="8"/>
          <p:cNvSpPr txBox="true"/>
          <p:nvPr/>
        </p:nvSpPr>
        <p:spPr>
          <a:xfrm rot="0">
            <a:off x="1193458" y="2399148"/>
            <a:ext cx="6228845" cy="344784"/>
          </a:xfrm>
          <a:prstGeom prst="rect">
            <a:avLst/>
          </a:prstGeom>
        </p:spPr>
        <p:txBody>
          <a:bodyPr anchor="t" rtlCol="false" tIns="0" lIns="0" bIns="0" rIns="0">
            <a:spAutoFit/>
          </a:bodyPr>
          <a:lstStyle/>
          <a:p>
            <a:pPr algn="l" marL="0" indent="0" lvl="0">
              <a:lnSpc>
                <a:spcPts val="2638"/>
              </a:lnSpc>
            </a:pPr>
            <a:r>
              <a:rPr lang="en-US" b="true" sz="2398" spc="-119">
                <a:solidFill>
                  <a:srgbClr val="4962B8"/>
                </a:solidFill>
                <a:latin typeface="Open Sauce Bold"/>
                <a:ea typeface="Open Sauce Bold"/>
                <a:cs typeface="Open Sauce Bold"/>
                <a:sym typeface="Open Sauce Bold"/>
              </a:rPr>
              <a:t>Our Vision</a:t>
            </a:r>
          </a:p>
        </p:txBody>
      </p:sp>
      <p:sp>
        <p:nvSpPr>
          <p:cNvPr name="TextBox 9" id="9"/>
          <p:cNvSpPr txBox="true"/>
          <p:nvPr/>
        </p:nvSpPr>
        <p:spPr>
          <a:xfrm rot="0">
            <a:off x="1193458" y="3084427"/>
            <a:ext cx="7505162" cy="1333500"/>
          </a:xfrm>
          <a:prstGeom prst="rect">
            <a:avLst/>
          </a:prstGeom>
        </p:spPr>
        <p:txBody>
          <a:bodyPr anchor="t" rtlCol="false" tIns="0" lIns="0" bIns="0" rIns="0">
            <a:spAutoFit/>
          </a:bodyPr>
          <a:lstStyle/>
          <a:p>
            <a:pPr algn="l" marL="0" indent="0" lvl="0">
              <a:lnSpc>
                <a:spcPts val="2158"/>
              </a:lnSpc>
            </a:pPr>
            <a:r>
              <a:rPr lang="en-US" sz="1798" spc="-89">
                <a:solidFill>
                  <a:srgbClr val="4962B8"/>
                </a:solidFill>
                <a:latin typeface="Open Sauce"/>
                <a:ea typeface="Open Sauce"/>
                <a:cs typeface="Open Sauce"/>
                <a:sym typeface="Open Sauce"/>
              </a:rPr>
              <a:t>Abdi</a:t>
            </a:r>
            <a:r>
              <a:rPr lang="en-US" sz="1798" spc="-89">
                <a:solidFill>
                  <a:srgbClr val="4962B8"/>
                </a:solidFill>
                <a:latin typeface="Open Sauce"/>
                <a:ea typeface="Open Sauce"/>
                <a:cs typeface="Open Sauce"/>
                <a:sym typeface="Open Sauce"/>
              </a:rPr>
              <a:t> is dedicated to empowering businesses with innovative solutions that drive sustainable growth. We envision a future where every organization, regardless of size, has access to the strategic tools and expertise needed to thrive in an ever-evolving marketplace. Our commitment to excellence guides everything we do.</a:t>
            </a:r>
          </a:p>
        </p:txBody>
      </p:sp>
      <p:grpSp>
        <p:nvGrpSpPr>
          <p:cNvPr name="Group 10" id="10"/>
          <p:cNvGrpSpPr/>
          <p:nvPr/>
        </p:nvGrpSpPr>
        <p:grpSpPr>
          <a:xfrm rot="0">
            <a:off x="720015" y="5688548"/>
            <a:ext cx="8395923" cy="3833444"/>
            <a:chOff x="0" y="0"/>
            <a:chExt cx="2211272" cy="1009631"/>
          </a:xfrm>
        </p:grpSpPr>
        <p:sp>
          <p:nvSpPr>
            <p:cNvPr name="Freeform 11" id="11"/>
            <p:cNvSpPr/>
            <p:nvPr/>
          </p:nvSpPr>
          <p:spPr>
            <a:xfrm flipH="false" flipV="false" rot="0">
              <a:off x="0" y="0"/>
              <a:ext cx="2211272" cy="1009631"/>
            </a:xfrm>
            <a:custGeom>
              <a:avLst/>
              <a:gdLst/>
              <a:ahLst/>
              <a:cxnLst/>
              <a:rect r="r" b="b" t="t" l="l"/>
              <a:pathLst>
                <a:path h="1009631" w="2211272">
                  <a:moveTo>
                    <a:pt x="36884" y="0"/>
                  </a:moveTo>
                  <a:lnTo>
                    <a:pt x="2174388" y="0"/>
                  </a:lnTo>
                  <a:cubicBezTo>
                    <a:pt x="2194758" y="0"/>
                    <a:pt x="2211272" y="16514"/>
                    <a:pt x="2211272" y="36884"/>
                  </a:cubicBezTo>
                  <a:lnTo>
                    <a:pt x="2211272" y="972747"/>
                  </a:lnTo>
                  <a:cubicBezTo>
                    <a:pt x="2211272" y="982529"/>
                    <a:pt x="2207386" y="991911"/>
                    <a:pt x="2200469" y="998828"/>
                  </a:cubicBezTo>
                  <a:cubicBezTo>
                    <a:pt x="2193552" y="1005745"/>
                    <a:pt x="2184170" y="1009631"/>
                    <a:pt x="2174388" y="1009631"/>
                  </a:cubicBezTo>
                  <a:lnTo>
                    <a:pt x="36884" y="1009631"/>
                  </a:lnTo>
                  <a:cubicBezTo>
                    <a:pt x="16514" y="1009631"/>
                    <a:pt x="0" y="993118"/>
                    <a:pt x="0" y="972747"/>
                  </a:cubicBezTo>
                  <a:lnTo>
                    <a:pt x="0" y="36884"/>
                  </a:lnTo>
                  <a:cubicBezTo>
                    <a:pt x="0" y="16514"/>
                    <a:pt x="16514" y="0"/>
                    <a:pt x="36884" y="0"/>
                  </a:cubicBezTo>
                  <a:close/>
                </a:path>
              </a:pathLst>
            </a:custGeom>
            <a:solidFill>
              <a:srgbClr val="F1F2FF"/>
            </a:solidFill>
          </p:spPr>
        </p:sp>
        <p:sp>
          <p:nvSpPr>
            <p:cNvPr name="TextBox 12" id="12"/>
            <p:cNvSpPr txBox="true"/>
            <p:nvPr/>
          </p:nvSpPr>
          <p:spPr>
            <a:xfrm>
              <a:off x="0" y="-38100"/>
              <a:ext cx="2211272" cy="1047731"/>
            </a:xfrm>
            <a:prstGeom prst="rect">
              <a:avLst/>
            </a:prstGeom>
          </p:spPr>
          <p:txBody>
            <a:bodyPr anchor="ctr" rtlCol="false" tIns="50800" lIns="50800" bIns="50800" rIns="50800"/>
            <a:lstStyle/>
            <a:p>
              <a:pPr algn="ctr" marL="0" indent="0" lvl="0">
                <a:lnSpc>
                  <a:spcPts val="2520"/>
                </a:lnSpc>
              </a:pPr>
            </a:p>
          </p:txBody>
        </p:sp>
      </p:grpSp>
      <p:sp>
        <p:nvSpPr>
          <p:cNvPr name="TextBox 13" id="13"/>
          <p:cNvSpPr txBox="true"/>
          <p:nvPr/>
        </p:nvSpPr>
        <p:spPr>
          <a:xfrm rot="0">
            <a:off x="1165395" y="6472056"/>
            <a:ext cx="6228845" cy="344784"/>
          </a:xfrm>
          <a:prstGeom prst="rect">
            <a:avLst/>
          </a:prstGeom>
        </p:spPr>
        <p:txBody>
          <a:bodyPr anchor="t" rtlCol="false" tIns="0" lIns="0" bIns="0" rIns="0">
            <a:spAutoFit/>
          </a:bodyPr>
          <a:lstStyle/>
          <a:p>
            <a:pPr algn="l" marL="0" indent="0" lvl="0">
              <a:lnSpc>
                <a:spcPts val="2638"/>
              </a:lnSpc>
            </a:pPr>
            <a:r>
              <a:rPr lang="en-US" b="true" sz="2398" spc="-119">
                <a:solidFill>
                  <a:srgbClr val="4962B8"/>
                </a:solidFill>
                <a:latin typeface="Open Sauce Bold"/>
                <a:ea typeface="Open Sauce Bold"/>
                <a:cs typeface="Open Sauce Bold"/>
                <a:sym typeface="Open Sauce Bold"/>
              </a:rPr>
              <a:t>Value Proposition</a:t>
            </a:r>
          </a:p>
        </p:txBody>
      </p:sp>
      <p:sp>
        <p:nvSpPr>
          <p:cNvPr name="TextBox 14" id="14"/>
          <p:cNvSpPr txBox="true"/>
          <p:nvPr/>
        </p:nvSpPr>
        <p:spPr>
          <a:xfrm rot="0">
            <a:off x="1165395" y="7157335"/>
            <a:ext cx="7505162" cy="1333500"/>
          </a:xfrm>
          <a:prstGeom prst="rect">
            <a:avLst/>
          </a:prstGeom>
        </p:spPr>
        <p:txBody>
          <a:bodyPr anchor="t" rtlCol="false" tIns="0" lIns="0" bIns="0" rIns="0">
            <a:spAutoFit/>
          </a:bodyPr>
          <a:lstStyle/>
          <a:p>
            <a:pPr algn="l" marL="0" indent="0" lvl="0">
              <a:lnSpc>
                <a:spcPts val="2158"/>
              </a:lnSpc>
            </a:pPr>
            <a:r>
              <a:rPr lang="en-US" sz="1798" spc="-89">
                <a:solidFill>
                  <a:srgbClr val="4962B8"/>
                </a:solidFill>
                <a:latin typeface="Open Sauce"/>
                <a:ea typeface="Open Sauce"/>
                <a:cs typeface="Open Sauce"/>
                <a:sym typeface="Open Sauce"/>
              </a:rPr>
              <a:t>We serve ambitious small to mid-sized businesses seeking transformative growth. Our core value lies in delivering tailored consulting services that combine industry expertise with actionable insights. By partnering with us, clients gain a competitive edge through streamlined operations, enhanced market positioning, and data-driven decision making.</a:t>
            </a:r>
          </a:p>
        </p:txBody>
      </p:sp>
      <p:grpSp>
        <p:nvGrpSpPr>
          <p:cNvPr name="Group 15" id="15"/>
          <p:cNvGrpSpPr/>
          <p:nvPr/>
        </p:nvGrpSpPr>
        <p:grpSpPr>
          <a:xfrm rot="0">
            <a:off x="748077" y="720391"/>
            <a:ext cx="16791846" cy="616617"/>
            <a:chOff x="0" y="0"/>
            <a:chExt cx="4422544" cy="162401"/>
          </a:xfrm>
        </p:grpSpPr>
        <p:sp>
          <p:nvSpPr>
            <p:cNvPr name="Freeform 16" id="16"/>
            <p:cNvSpPr/>
            <p:nvPr/>
          </p:nvSpPr>
          <p:spPr>
            <a:xfrm flipH="false" flipV="false" rot="0">
              <a:off x="0" y="0"/>
              <a:ext cx="4422544" cy="162401"/>
            </a:xfrm>
            <a:custGeom>
              <a:avLst/>
              <a:gdLst/>
              <a:ahLst/>
              <a:cxnLst/>
              <a:rect r="r" b="b" t="t" l="l"/>
              <a:pathLst>
                <a:path h="162401" w="4422544">
                  <a:moveTo>
                    <a:pt x="18442" y="0"/>
                  </a:moveTo>
                  <a:lnTo>
                    <a:pt x="4404102" y="0"/>
                  </a:lnTo>
                  <a:cubicBezTo>
                    <a:pt x="4408993" y="0"/>
                    <a:pt x="4413684" y="1943"/>
                    <a:pt x="4417142" y="5402"/>
                  </a:cubicBezTo>
                  <a:cubicBezTo>
                    <a:pt x="4420601" y="8860"/>
                    <a:pt x="4422544" y="13551"/>
                    <a:pt x="4422544" y="18442"/>
                  </a:cubicBezTo>
                  <a:lnTo>
                    <a:pt x="4422544" y="143959"/>
                  </a:lnTo>
                  <a:cubicBezTo>
                    <a:pt x="4422544" y="148850"/>
                    <a:pt x="4420601" y="153541"/>
                    <a:pt x="4417142" y="157000"/>
                  </a:cubicBezTo>
                  <a:cubicBezTo>
                    <a:pt x="4413684" y="160458"/>
                    <a:pt x="4408993" y="162401"/>
                    <a:pt x="4404102" y="162401"/>
                  </a:cubicBezTo>
                  <a:lnTo>
                    <a:pt x="18442" y="162401"/>
                  </a:lnTo>
                  <a:cubicBezTo>
                    <a:pt x="13551" y="162401"/>
                    <a:pt x="8860" y="160458"/>
                    <a:pt x="5402" y="157000"/>
                  </a:cubicBezTo>
                  <a:cubicBezTo>
                    <a:pt x="1943" y="153541"/>
                    <a:pt x="0" y="148850"/>
                    <a:pt x="0" y="143959"/>
                  </a:cubicBezTo>
                  <a:lnTo>
                    <a:pt x="0" y="18442"/>
                  </a:lnTo>
                  <a:cubicBezTo>
                    <a:pt x="0" y="13551"/>
                    <a:pt x="1943" y="8860"/>
                    <a:pt x="5402" y="5402"/>
                  </a:cubicBezTo>
                  <a:cubicBezTo>
                    <a:pt x="8860" y="1943"/>
                    <a:pt x="13551" y="0"/>
                    <a:pt x="18442" y="0"/>
                  </a:cubicBezTo>
                  <a:close/>
                </a:path>
              </a:pathLst>
            </a:custGeom>
            <a:solidFill>
              <a:srgbClr val="F1F2FF"/>
            </a:solidFill>
          </p:spPr>
        </p:sp>
        <p:sp>
          <p:nvSpPr>
            <p:cNvPr name="TextBox 17" id="17"/>
            <p:cNvSpPr txBox="true"/>
            <p:nvPr/>
          </p:nvSpPr>
          <p:spPr>
            <a:xfrm>
              <a:off x="0" y="-38100"/>
              <a:ext cx="4422544" cy="200501"/>
            </a:xfrm>
            <a:prstGeom prst="rect">
              <a:avLst/>
            </a:prstGeom>
          </p:spPr>
          <p:txBody>
            <a:bodyPr anchor="ctr" rtlCol="false" tIns="50800" lIns="50800" bIns="50800" rIns="50800"/>
            <a:lstStyle/>
            <a:p>
              <a:pPr algn="ctr" marL="0" indent="0" lvl="0">
                <a:lnSpc>
                  <a:spcPts val="2659"/>
                </a:lnSpc>
              </a:pPr>
            </a:p>
          </p:txBody>
        </p:sp>
      </p:grpSp>
      <p:sp>
        <p:nvSpPr>
          <p:cNvPr name="TextBox 18" id="18"/>
          <p:cNvSpPr txBox="true"/>
          <p:nvPr/>
        </p:nvSpPr>
        <p:spPr>
          <a:xfrm rot="0">
            <a:off x="13666967" y="856298"/>
            <a:ext cx="3458983" cy="306737"/>
          </a:xfrm>
          <a:prstGeom prst="rect">
            <a:avLst/>
          </a:prstGeom>
        </p:spPr>
        <p:txBody>
          <a:bodyPr anchor="t" rtlCol="false" tIns="0" lIns="0" bIns="0" rIns="0">
            <a:spAutoFit/>
          </a:bodyPr>
          <a:lstStyle/>
          <a:p>
            <a:pPr algn="r" marL="0" indent="0" lvl="0">
              <a:lnSpc>
                <a:spcPts val="2518"/>
              </a:lnSpc>
              <a:spcBef>
                <a:spcPct val="0"/>
              </a:spcBef>
            </a:pPr>
            <a:r>
              <a:rPr lang="en-US" sz="1798" spc="-89">
                <a:solidFill>
                  <a:srgbClr val="4962B8"/>
                </a:solidFill>
                <a:latin typeface="Open Sauce"/>
                <a:ea typeface="Open Sauce"/>
                <a:cs typeface="Open Sauce"/>
                <a:sym typeface="Open Sauce"/>
              </a:rPr>
              <a:t>Your company </a:t>
            </a:r>
          </a:p>
        </p:txBody>
      </p:sp>
      <p:sp>
        <p:nvSpPr>
          <p:cNvPr name="Freeform 19" id="19"/>
          <p:cNvSpPr/>
          <p:nvPr/>
        </p:nvSpPr>
        <p:spPr>
          <a:xfrm flipH="true" flipV="false" rot="0">
            <a:off x="1028700" y="812002"/>
            <a:ext cx="433396" cy="433396"/>
          </a:xfrm>
          <a:custGeom>
            <a:avLst/>
            <a:gdLst/>
            <a:ahLst/>
            <a:cxnLst/>
            <a:rect r="r" b="b" t="t" l="l"/>
            <a:pathLst>
              <a:path h="433396" w="433396">
                <a:moveTo>
                  <a:pt x="433396" y="0"/>
                </a:moveTo>
                <a:lnTo>
                  <a:pt x="0" y="0"/>
                </a:lnTo>
                <a:lnTo>
                  <a:pt x="0" y="433396"/>
                </a:lnTo>
                <a:lnTo>
                  <a:pt x="433396" y="433396"/>
                </a:lnTo>
                <a:lnTo>
                  <a:pt x="433396"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20" id="20"/>
          <p:cNvSpPr/>
          <p:nvPr/>
        </p:nvSpPr>
        <p:spPr>
          <a:xfrm flipH="false" flipV="false" rot="5400000">
            <a:off x="14969636" y="866330"/>
            <a:ext cx="232041" cy="324740"/>
          </a:xfrm>
          <a:custGeom>
            <a:avLst/>
            <a:gdLst/>
            <a:ahLst/>
            <a:cxnLst/>
            <a:rect r="r" b="b" t="t" l="l"/>
            <a:pathLst>
              <a:path h="324740" w="232041">
                <a:moveTo>
                  <a:pt x="0" y="0"/>
                </a:moveTo>
                <a:lnTo>
                  <a:pt x="232041" y="0"/>
                </a:lnTo>
                <a:lnTo>
                  <a:pt x="232041" y="324740"/>
                </a:lnTo>
                <a:lnTo>
                  <a:pt x="0" y="32474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21" id="21"/>
          <p:cNvSpPr txBox="true"/>
          <p:nvPr/>
        </p:nvSpPr>
        <p:spPr>
          <a:xfrm rot="0">
            <a:off x="1462096" y="856298"/>
            <a:ext cx="2070986" cy="306737"/>
          </a:xfrm>
          <a:prstGeom prst="rect">
            <a:avLst/>
          </a:prstGeom>
        </p:spPr>
        <p:txBody>
          <a:bodyPr anchor="t" rtlCol="false" tIns="0" lIns="0" bIns="0" rIns="0">
            <a:spAutoFit/>
          </a:bodyPr>
          <a:lstStyle/>
          <a:p>
            <a:pPr algn="r" marL="0" indent="0" lvl="0">
              <a:lnSpc>
                <a:spcPts val="2518"/>
              </a:lnSpc>
              <a:spcBef>
                <a:spcPct val="0"/>
              </a:spcBef>
            </a:pPr>
            <a:r>
              <a:rPr lang="en-US" sz="1798" spc="-89">
                <a:solidFill>
                  <a:srgbClr val="4962B8"/>
                </a:solidFill>
                <a:latin typeface="Open Sauce"/>
                <a:ea typeface="Open Sauce"/>
                <a:cs typeface="Open Sauce"/>
                <a:sym typeface="Open Sauce"/>
              </a:rPr>
              <a:t>Home</a:t>
            </a:r>
          </a:p>
        </p:txBody>
      </p:sp>
      <p:sp>
        <p:nvSpPr>
          <p:cNvPr name="TextBox 22" id="22"/>
          <p:cNvSpPr txBox="true"/>
          <p:nvPr/>
        </p:nvSpPr>
        <p:spPr>
          <a:xfrm rot="0">
            <a:off x="3842015" y="856298"/>
            <a:ext cx="2379920" cy="306737"/>
          </a:xfrm>
          <a:prstGeom prst="rect">
            <a:avLst/>
          </a:prstGeom>
        </p:spPr>
        <p:txBody>
          <a:bodyPr anchor="t" rtlCol="false" tIns="0" lIns="0" bIns="0" rIns="0">
            <a:spAutoFit/>
          </a:bodyPr>
          <a:lstStyle/>
          <a:p>
            <a:pPr algn="r" marL="0" indent="0" lvl="0">
              <a:lnSpc>
                <a:spcPts val="2518"/>
              </a:lnSpc>
              <a:spcBef>
                <a:spcPct val="0"/>
              </a:spcBef>
            </a:pPr>
            <a:r>
              <a:rPr lang="en-US" sz="1798" spc="-89">
                <a:solidFill>
                  <a:srgbClr val="4962B8"/>
                </a:solidFill>
                <a:latin typeface="Open Sauce"/>
                <a:ea typeface="Open Sauce"/>
                <a:cs typeface="Open Sauce"/>
                <a:sym typeface="Open Sauce"/>
              </a:rPr>
              <a:t>About</a:t>
            </a:r>
          </a:p>
        </p:txBody>
      </p:sp>
      <p:sp>
        <p:nvSpPr>
          <p:cNvPr name="TextBox 23" id="23"/>
          <p:cNvSpPr txBox="true"/>
          <p:nvPr/>
        </p:nvSpPr>
        <p:spPr>
          <a:xfrm rot="0">
            <a:off x="6526735" y="874579"/>
            <a:ext cx="2589202" cy="306737"/>
          </a:xfrm>
          <a:prstGeom prst="rect">
            <a:avLst/>
          </a:prstGeom>
        </p:spPr>
        <p:txBody>
          <a:bodyPr anchor="t" rtlCol="false" tIns="0" lIns="0" bIns="0" rIns="0">
            <a:spAutoFit/>
          </a:bodyPr>
          <a:lstStyle/>
          <a:p>
            <a:pPr algn="r" marL="0" indent="0" lvl="0">
              <a:lnSpc>
                <a:spcPts val="2518"/>
              </a:lnSpc>
              <a:spcBef>
                <a:spcPct val="0"/>
              </a:spcBef>
            </a:pPr>
            <a:r>
              <a:rPr lang="en-US" sz="1798" spc="-89">
                <a:solidFill>
                  <a:srgbClr val="4962B8"/>
                </a:solidFill>
                <a:latin typeface="Open Sauce"/>
                <a:ea typeface="Open Sauce"/>
                <a:cs typeface="Open Sauce"/>
                <a:sym typeface="Open Sauce"/>
              </a:rPr>
              <a:t>Services</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2B50A6">
                <a:alpha val="100000"/>
              </a:srgbClr>
            </a:gs>
            <a:gs pos="50000">
              <a:srgbClr val="627EC5">
                <a:alpha val="100000"/>
              </a:srgbClr>
            </a:gs>
            <a:gs pos="100000">
              <a:srgbClr val="B6C6FF">
                <a:alpha val="100000"/>
              </a:srgbClr>
            </a:gs>
          </a:gsLst>
          <a:path path="circle">
            <a:fillToRect l="0" r="100000" t="0" b="100000"/>
          </a:path>
          <a:tileRect r="0" l="-100000" b="0" t="-100000"/>
        </a:gradFill>
      </p:bgPr>
    </p:bg>
    <p:spTree>
      <p:nvGrpSpPr>
        <p:cNvPr id="1" name=""/>
        <p:cNvGrpSpPr/>
        <p:nvPr/>
      </p:nvGrpSpPr>
      <p:grpSpPr>
        <a:xfrm>
          <a:off x="0" y="0"/>
          <a:ext cx="0" cy="0"/>
          <a:chOff x="0" y="0"/>
          <a:chExt cx="0" cy="0"/>
        </a:xfrm>
      </p:grpSpPr>
      <p:grpSp>
        <p:nvGrpSpPr>
          <p:cNvPr name="Group 2" id="2"/>
          <p:cNvGrpSpPr/>
          <p:nvPr/>
        </p:nvGrpSpPr>
        <p:grpSpPr>
          <a:xfrm rot="0">
            <a:off x="748077" y="1637010"/>
            <a:ext cx="16791846" cy="2287675"/>
            <a:chOff x="0" y="0"/>
            <a:chExt cx="6555005" cy="893036"/>
          </a:xfrm>
        </p:grpSpPr>
        <p:sp>
          <p:nvSpPr>
            <p:cNvPr name="Freeform 3" id="3"/>
            <p:cNvSpPr/>
            <p:nvPr/>
          </p:nvSpPr>
          <p:spPr>
            <a:xfrm flipH="true" flipV="true" rot="0">
              <a:off x="0" y="0"/>
              <a:ext cx="6555005" cy="893036"/>
            </a:xfrm>
            <a:custGeom>
              <a:avLst/>
              <a:gdLst/>
              <a:ahLst/>
              <a:cxnLst/>
              <a:rect r="r" b="b" t="t" l="l"/>
              <a:pathLst>
                <a:path h="893036" w="6555005">
                  <a:moveTo>
                    <a:pt x="6536562" y="893036"/>
                  </a:moveTo>
                  <a:lnTo>
                    <a:pt x="18442" y="893036"/>
                  </a:lnTo>
                  <a:cubicBezTo>
                    <a:pt x="13551" y="893036"/>
                    <a:pt x="8860" y="891093"/>
                    <a:pt x="5401" y="887634"/>
                  </a:cubicBezTo>
                  <a:cubicBezTo>
                    <a:pt x="1943" y="884176"/>
                    <a:pt x="0" y="879485"/>
                    <a:pt x="0" y="874594"/>
                  </a:cubicBezTo>
                  <a:lnTo>
                    <a:pt x="0" y="18442"/>
                  </a:lnTo>
                  <a:cubicBezTo>
                    <a:pt x="0" y="13551"/>
                    <a:pt x="1943" y="8860"/>
                    <a:pt x="5401" y="5402"/>
                  </a:cubicBezTo>
                  <a:cubicBezTo>
                    <a:pt x="8860" y="1943"/>
                    <a:pt x="13551" y="0"/>
                    <a:pt x="18442" y="0"/>
                  </a:cubicBezTo>
                  <a:lnTo>
                    <a:pt x="6536562" y="0"/>
                  </a:lnTo>
                  <a:cubicBezTo>
                    <a:pt x="6541454" y="0"/>
                    <a:pt x="6546144" y="1943"/>
                    <a:pt x="6549603" y="5402"/>
                  </a:cubicBezTo>
                  <a:cubicBezTo>
                    <a:pt x="6553062" y="8860"/>
                    <a:pt x="6555005" y="13551"/>
                    <a:pt x="6555005" y="18442"/>
                  </a:cubicBezTo>
                  <a:lnTo>
                    <a:pt x="6555005" y="874594"/>
                  </a:lnTo>
                  <a:cubicBezTo>
                    <a:pt x="6555005" y="879485"/>
                    <a:pt x="6553062" y="884176"/>
                    <a:pt x="6549603" y="887634"/>
                  </a:cubicBezTo>
                  <a:cubicBezTo>
                    <a:pt x="6546144" y="891093"/>
                    <a:pt x="6541454" y="893036"/>
                    <a:pt x="6536562" y="893036"/>
                  </a:cubicBezTo>
                  <a:close/>
                </a:path>
              </a:pathLst>
            </a:custGeom>
            <a:blipFill>
              <a:blip r:embed="rId2"/>
              <a:stretch>
                <a:fillRect l="0" t="-355866" r="-65731" b="-355866"/>
              </a:stretch>
            </a:blipFill>
          </p:spPr>
        </p:sp>
      </p:grpSp>
      <p:grpSp>
        <p:nvGrpSpPr>
          <p:cNvPr name="Group 4" id="4"/>
          <p:cNvGrpSpPr/>
          <p:nvPr/>
        </p:nvGrpSpPr>
        <p:grpSpPr>
          <a:xfrm rot="0">
            <a:off x="748077" y="4223773"/>
            <a:ext cx="5467290" cy="5457487"/>
            <a:chOff x="0" y="0"/>
            <a:chExt cx="1439945" cy="1437363"/>
          </a:xfrm>
        </p:grpSpPr>
        <p:sp>
          <p:nvSpPr>
            <p:cNvPr name="Freeform 5" id="5"/>
            <p:cNvSpPr/>
            <p:nvPr/>
          </p:nvSpPr>
          <p:spPr>
            <a:xfrm flipH="false" flipV="false" rot="0">
              <a:off x="0" y="0"/>
              <a:ext cx="1439945" cy="1437363"/>
            </a:xfrm>
            <a:custGeom>
              <a:avLst/>
              <a:gdLst/>
              <a:ahLst/>
              <a:cxnLst/>
              <a:rect r="r" b="b" t="t" l="l"/>
              <a:pathLst>
                <a:path h="1437363" w="1439945">
                  <a:moveTo>
                    <a:pt x="56642" y="0"/>
                  </a:moveTo>
                  <a:lnTo>
                    <a:pt x="1383303" y="0"/>
                  </a:lnTo>
                  <a:cubicBezTo>
                    <a:pt x="1414585" y="0"/>
                    <a:pt x="1439945" y="25359"/>
                    <a:pt x="1439945" y="56642"/>
                  </a:cubicBezTo>
                  <a:lnTo>
                    <a:pt x="1439945" y="1380721"/>
                  </a:lnTo>
                  <a:cubicBezTo>
                    <a:pt x="1439945" y="1412003"/>
                    <a:pt x="1414585" y="1437363"/>
                    <a:pt x="1383303" y="1437363"/>
                  </a:cubicBezTo>
                  <a:lnTo>
                    <a:pt x="56642" y="1437363"/>
                  </a:lnTo>
                  <a:cubicBezTo>
                    <a:pt x="25359" y="1437363"/>
                    <a:pt x="0" y="1412003"/>
                    <a:pt x="0" y="1380721"/>
                  </a:cubicBezTo>
                  <a:lnTo>
                    <a:pt x="0" y="56642"/>
                  </a:lnTo>
                  <a:cubicBezTo>
                    <a:pt x="0" y="25359"/>
                    <a:pt x="25359" y="0"/>
                    <a:pt x="56642" y="0"/>
                  </a:cubicBezTo>
                  <a:close/>
                </a:path>
              </a:pathLst>
            </a:custGeom>
            <a:solidFill>
              <a:srgbClr val="F1F2FF"/>
            </a:solidFill>
          </p:spPr>
        </p:sp>
        <p:sp>
          <p:nvSpPr>
            <p:cNvPr name="TextBox 6" id="6"/>
            <p:cNvSpPr txBox="true"/>
            <p:nvPr/>
          </p:nvSpPr>
          <p:spPr>
            <a:xfrm>
              <a:off x="0" y="-38100"/>
              <a:ext cx="1439945" cy="1475463"/>
            </a:xfrm>
            <a:prstGeom prst="rect">
              <a:avLst/>
            </a:prstGeom>
          </p:spPr>
          <p:txBody>
            <a:bodyPr anchor="ctr" rtlCol="false" tIns="50800" lIns="50800" bIns="50800" rIns="50800"/>
            <a:lstStyle/>
            <a:p>
              <a:pPr algn="ctr" marL="0" indent="0" lvl="0">
                <a:lnSpc>
                  <a:spcPts val="2520"/>
                </a:lnSpc>
              </a:pPr>
            </a:p>
          </p:txBody>
        </p:sp>
      </p:grpSp>
      <p:grpSp>
        <p:nvGrpSpPr>
          <p:cNvPr name="Group 7" id="7"/>
          <p:cNvGrpSpPr/>
          <p:nvPr/>
        </p:nvGrpSpPr>
        <p:grpSpPr>
          <a:xfrm rot="0">
            <a:off x="6410355" y="4223773"/>
            <a:ext cx="5467290" cy="5457487"/>
            <a:chOff x="0" y="0"/>
            <a:chExt cx="1439945" cy="1437363"/>
          </a:xfrm>
        </p:grpSpPr>
        <p:sp>
          <p:nvSpPr>
            <p:cNvPr name="Freeform 8" id="8"/>
            <p:cNvSpPr/>
            <p:nvPr/>
          </p:nvSpPr>
          <p:spPr>
            <a:xfrm flipH="false" flipV="false" rot="0">
              <a:off x="0" y="0"/>
              <a:ext cx="1439945" cy="1437363"/>
            </a:xfrm>
            <a:custGeom>
              <a:avLst/>
              <a:gdLst/>
              <a:ahLst/>
              <a:cxnLst/>
              <a:rect r="r" b="b" t="t" l="l"/>
              <a:pathLst>
                <a:path h="1437363" w="1439945">
                  <a:moveTo>
                    <a:pt x="56642" y="0"/>
                  </a:moveTo>
                  <a:lnTo>
                    <a:pt x="1383303" y="0"/>
                  </a:lnTo>
                  <a:cubicBezTo>
                    <a:pt x="1414585" y="0"/>
                    <a:pt x="1439945" y="25359"/>
                    <a:pt x="1439945" y="56642"/>
                  </a:cubicBezTo>
                  <a:lnTo>
                    <a:pt x="1439945" y="1380721"/>
                  </a:lnTo>
                  <a:cubicBezTo>
                    <a:pt x="1439945" y="1412003"/>
                    <a:pt x="1414585" y="1437363"/>
                    <a:pt x="1383303" y="1437363"/>
                  </a:cubicBezTo>
                  <a:lnTo>
                    <a:pt x="56642" y="1437363"/>
                  </a:lnTo>
                  <a:cubicBezTo>
                    <a:pt x="25359" y="1437363"/>
                    <a:pt x="0" y="1412003"/>
                    <a:pt x="0" y="1380721"/>
                  </a:cubicBezTo>
                  <a:lnTo>
                    <a:pt x="0" y="56642"/>
                  </a:lnTo>
                  <a:cubicBezTo>
                    <a:pt x="0" y="25359"/>
                    <a:pt x="25359" y="0"/>
                    <a:pt x="56642" y="0"/>
                  </a:cubicBezTo>
                  <a:close/>
                </a:path>
              </a:pathLst>
            </a:custGeom>
            <a:solidFill>
              <a:srgbClr val="F1F2FF"/>
            </a:solidFill>
          </p:spPr>
        </p:sp>
        <p:sp>
          <p:nvSpPr>
            <p:cNvPr name="TextBox 9" id="9"/>
            <p:cNvSpPr txBox="true"/>
            <p:nvPr/>
          </p:nvSpPr>
          <p:spPr>
            <a:xfrm>
              <a:off x="0" y="-38100"/>
              <a:ext cx="1439945" cy="1475463"/>
            </a:xfrm>
            <a:prstGeom prst="rect">
              <a:avLst/>
            </a:prstGeom>
          </p:spPr>
          <p:txBody>
            <a:bodyPr anchor="ctr" rtlCol="false" tIns="50800" lIns="50800" bIns="50800" rIns="50800"/>
            <a:lstStyle/>
            <a:p>
              <a:pPr algn="ctr" marL="0" indent="0" lvl="0">
                <a:lnSpc>
                  <a:spcPts val="2520"/>
                </a:lnSpc>
              </a:pPr>
            </a:p>
          </p:txBody>
        </p:sp>
      </p:grpSp>
      <p:grpSp>
        <p:nvGrpSpPr>
          <p:cNvPr name="Group 10" id="10"/>
          <p:cNvGrpSpPr/>
          <p:nvPr/>
        </p:nvGrpSpPr>
        <p:grpSpPr>
          <a:xfrm rot="0">
            <a:off x="12072633" y="4223773"/>
            <a:ext cx="5467290" cy="5457487"/>
            <a:chOff x="0" y="0"/>
            <a:chExt cx="1439945" cy="1437363"/>
          </a:xfrm>
        </p:grpSpPr>
        <p:sp>
          <p:nvSpPr>
            <p:cNvPr name="Freeform 11" id="11"/>
            <p:cNvSpPr/>
            <p:nvPr/>
          </p:nvSpPr>
          <p:spPr>
            <a:xfrm flipH="false" flipV="false" rot="0">
              <a:off x="0" y="0"/>
              <a:ext cx="1439945" cy="1437363"/>
            </a:xfrm>
            <a:custGeom>
              <a:avLst/>
              <a:gdLst/>
              <a:ahLst/>
              <a:cxnLst/>
              <a:rect r="r" b="b" t="t" l="l"/>
              <a:pathLst>
                <a:path h="1437363" w="1439945">
                  <a:moveTo>
                    <a:pt x="56642" y="0"/>
                  </a:moveTo>
                  <a:lnTo>
                    <a:pt x="1383303" y="0"/>
                  </a:lnTo>
                  <a:cubicBezTo>
                    <a:pt x="1414585" y="0"/>
                    <a:pt x="1439945" y="25359"/>
                    <a:pt x="1439945" y="56642"/>
                  </a:cubicBezTo>
                  <a:lnTo>
                    <a:pt x="1439945" y="1380721"/>
                  </a:lnTo>
                  <a:cubicBezTo>
                    <a:pt x="1439945" y="1412003"/>
                    <a:pt x="1414585" y="1437363"/>
                    <a:pt x="1383303" y="1437363"/>
                  </a:cubicBezTo>
                  <a:lnTo>
                    <a:pt x="56642" y="1437363"/>
                  </a:lnTo>
                  <a:cubicBezTo>
                    <a:pt x="25359" y="1437363"/>
                    <a:pt x="0" y="1412003"/>
                    <a:pt x="0" y="1380721"/>
                  </a:cubicBezTo>
                  <a:lnTo>
                    <a:pt x="0" y="56642"/>
                  </a:lnTo>
                  <a:cubicBezTo>
                    <a:pt x="0" y="25359"/>
                    <a:pt x="25359" y="0"/>
                    <a:pt x="56642" y="0"/>
                  </a:cubicBezTo>
                  <a:close/>
                </a:path>
              </a:pathLst>
            </a:custGeom>
            <a:solidFill>
              <a:srgbClr val="F1F2FF"/>
            </a:solidFill>
          </p:spPr>
        </p:sp>
        <p:sp>
          <p:nvSpPr>
            <p:cNvPr name="TextBox 12" id="12"/>
            <p:cNvSpPr txBox="true"/>
            <p:nvPr/>
          </p:nvSpPr>
          <p:spPr>
            <a:xfrm>
              <a:off x="0" y="-38100"/>
              <a:ext cx="1439945" cy="1475463"/>
            </a:xfrm>
            <a:prstGeom prst="rect">
              <a:avLst/>
            </a:prstGeom>
          </p:spPr>
          <p:txBody>
            <a:bodyPr anchor="ctr" rtlCol="false" tIns="50800" lIns="50800" bIns="50800" rIns="50800"/>
            <a:lstStyle/>
            <a:p>
              <a:pPr algn="ctr" marL="0" indent="0" lvl="0">
                <a:lnSpc>
                  <a:spcPts val="2520"/>
                </a:lnSpc>
              </a:pPr>
            </a:p>
          </p:txBody>
        </p:sp>
      </p:grpSp>
      <p:grpSp>
        <p:nvGrpSpPr>
          <p:cNvPr name="Group 13" id="13"/>
          <p:cNvGrpSpPr/>
          <p:nvPr/>
        </p:nvGrpSpPr>
        <p:grpSpPr>
          <a:xfrm rot="0">
            <a:off x="5343112" y="4366648"/>
            <a:ext cx="691286" cy="691286"/>
            <a:chOff x="0" y="0"/>
            <a:chExt cx="812800" cy="812800"/>
          </a:xfrm>
        </p:grpSpPr>
        <p:sp>
          <p:nvSpPr>
            <p:cNvPr name="Freeform 14" id="1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962B8"/>
            </a:solidFill>
          </p:spPr>
        </p:sp>
        <p:sp>
          <p:nvSpPr>
            <p:cNvPr name="TextBox 15" id="15"/>
            <p:cNvSpPr txBox="true"/>
            <p:nvPr/>
          </p:nvSpPr>
          <p:spPr>
            <a:xfrm>
              <a:off x="76200" y="38100"/>
              <a:ext cx="660400" cy="698500"/>
            </a:xfrm>
            <a:prstGeom prst="rect">
              <a:avLst/>
            </a:prstGeom>
          </p:spPr>
          <p:txBody>
            <a:bodyPr anchor="ctr" rtlCol="false" tIns="50800" lIns="50800" bIns="50800" rIns="50800"/>
            <a:lstStyle/>
            <a:p>
              <a:pPr algn="ctr" marL="0" indent="0" lvl="0">
                <a:lnSpc>
                  <a:spcPts val="2520"/>
                </a:lnSpc>
              </a:pPr>
            </a:p>
          </p:txBody>
        </p:sp>
      </p:grpSp>
      <p:sp>
        <p:nvSpPr>
          <p:cNvPr name="TextBox 16" id="16"/>
          <p:cNvSpPr txBox="true"/>
          <p:nvPr/>
        </p:nvSpPr>
        <p:spPr>
          <a:xfrm rot="0">
            <a:off x="10882595" y="2301740"/>
            <a:ext cx="5835445" cy="1024826"/>
          </a:xfrm>
          <a:prstGeom prst="rect">
            <a:avLst/>
          </a:prstGeom>
        </p:spPr>
        <p:txBody>
          <a:bodyPr anchor="t" rtlCol="false" tIns="0" lIns="0" bIns="0" rIns="0">
            <a:spAutoFit/>
          </a:bodyPr>
          <a:lstStyle/>
          <a:p>
            <a:pPr algn="r" marL="0" indent="0" lvl="0">
              <a:lnSpc>
                <a:spcPts val="7914"/>
              </a:lnSpc>
            </a:pPr>
            <a:r>
              <a:rPr lang="en-US" sz="7194" spc="-359">
                <a:solidFill>
                  <a:srgbClr val="ECEDFF"/>
                </a:solidFill>
                <a:latin typeface="Open Sauce"/>
                <a:ea typeface="Open Sauce"/>
                <a:cs typeface="Open Sauce"/>
                <a:sym typeface="Open Sauce"/>
              </a:rPr>
              <a:t>Our Solution</a:t>
            </a:r>
          </a:p>
        </p:txBody>
      </p:sp>
      <p:sp>
        <p:nvSpPr>
          <p:cNvPr name="TextBox 17" id="17"/>
          <p:cNvSpPr txBox="true"/>
          <p:nvPr/>
        </p:nvSpPr>
        <p:spPr>
          <a:xfrm rot="0">
            <a:off x="1462096" y="6245840"/>
            <a:ext cx="3288137" cy="344784"/>
          </a:xfrm>
          <a:prstGeom prst="rect">
            <a:avLst/>
          </a:prstGeom>
        </p:spPr>
        <p:txBody>
          <a:bodyPr anchor="t" rtlCol="false" tIns="0" lIns="0" bIns="0" rIns="0">
            <a:spAutoFit/>
          </a:bodyPr>
          <a:lstStyle/>
          <a:p>
            <a:pPr algn="l" marL="0" indent="0" lvl="0">
              <a:lnSpc>
                <a:spcPts val="2638"/>
              </a:lnSpc>
            </a:pPr>
            <a:r>
              <a:rPr lang="en-US" b="true" sz="2398" spc="-119">
                <a:solidFill>
                  <a:srgbClr val="4962B8"/>
                </a:solidFill>
                <a:latin typeface="Open Sauce Bold"/>
                <a:ea typeface="Open Sauce Bold"/>
                <a:cs typeface="Open Sauce Bold"/>
                <a:sym typeface="Open Sauce Bold"/>
              </a:rPr>
              <a:t>Operational Efficiency</a:t>
            </a:r>
          </a:p>
        </p:txBody>
      </p:sp>
      <p:sp>
        <p:nvSpPr>
          <p:cNvPr name="TextBox 18" id="18"/>
          <p:cNvSpPr txBox="true"/>
          <p:nvPr/>
        </p:nvSpPr>
        <p:spPr>
          <a:xfrm rot="0">
            <a:off x="1462096" y="6952516"/>
            <a:ext cx="3569880" cy="1733550"/>
          </a:xfrm>
          <a:prstGeom prst="rect">
            <a:avLst/>
          </a:prstGeom>
        </p:spPr>
        <p:txBody>
          <a:bodyPr anchor="t" rtlCol="false" tIns="0" lIns="0" bIns="0" rIns="0">
            <a:spAutoFit/>
          </a:bodyPr>
          <a:lstStyle/>
          <a:p>
            <a:pPr algn="l" marL="0" indent="0" lvl="0">
              <a:lnSpc>
                <a:spcPts val="1988"/>
              </a:lnSpc>
            </a:pPr>
            <a:r>
              <a:rPr lang="en-US" sz="1657" spc="-82">
                <a:solidFill>
                  <a:srgbClr val="4962B8"/>
                </a:solidFill>
                <a:latin typeface="Open Sauce"/>
                <a:ea typeface="Open Sauce"/>
                <a:cs typeface="Open Sauce"/>
                <a:sym typeface="Open Sauce"/>
              </a:rPr>
              <a:t>Streamline your workflows and reduce operational costs with our intelligent automation tools. Our solutions eliminate redundant processes, optimize resource allocation, and deliver measurable productivity gains across your entire organization.</a:t>
            </a:r>
          </a:p>
        </p:txBody>
      </p:sp>
      <p:sp>
        <p:nvSpPr>
          <p:cNvPr name="TextBox 19" id="19"/>
          <p:cNvSpPr txBox="true"/>
          <p:nvPr/>
        </p:nvSpPr>
        <p:spPr>
          <a:xfrm rot="0">
            <a:off x="7174314" y="6245840"/>
            <a:ext cx="3288137" cy="344784"/>
          </a:xfrm>
          <a:prstGeom prst="rect">
            <a:avLst/>
          </a:prstGeom>
        </p:spPr>
        <p:txBody>
          <a:bodyPr anchor="t" rtlCol="false" tIns="0" lIns="0" bIns="0" rIns="0">
            <a:spAutoFit/>
          </a:bodyPr>
          <a:lstStyle/>
          <a:p>
            <a:pPr algn="l" marL="0" indent="0" lvl="0">
              <a:lnSpc>
                <a:spcPts val="2638"/>
              </a:lnSpc>
            </a:pPr>
            <a:r>
              <a:rPr lang="en-US" b="true" sz="2398" spc="-119">
                <a:solidFill>
                  <a:srgbClr val="4962B8"/>
                </a:solidFill>
                <a:latin typeface="Open Sauce Bold"/>
                <a:ea typeface="Open Sauce Bold"/>
                <a:cs typeface="Open Sauce Bold"/>
                <a:sym typeface="Open Sauce Bold"/>
              </a:rPr>
              <a:t>Seamless Scalability</a:t>
            </a:r>
          </a:p>
        </p:txBody>
      </p:sp>
      <p:sp>
        <p:nvSpPr>
          <p:cNvPr name="TextBox 20" id="20"/>
          <p:cNvSpPr txBox="true"/>
          <p:nvPr/>
        </p:nvSpPr>
        <p:spPr>
          <a:xfrm rot="0">
            <a:off x="7174314" y="6952516"/>
            <a:ext cx="3578526" cy="1733550"/>
          </a:xfrm>
          <a:prstGeom prst="rect">
            <a:avLst/>
          </a:prstGeom>
        </p:spPr>
        <p:txBody>
          <a:bodyPr anchor="t" rtlCol="false" tIns="0" lIns="0" bIns="0" rIns="0">
            <a:spAutoFit/>
          </a:bodyPr>
          <a:lstStyle/>
          <a:p>
            <a:pPr algn="l" marL="0" indent="0" lvl="0">
              <a:lnSpc>
                <a:spcPts val="1988"/>
              </a:lnSpc>
            </a:pPr>
            <a:r>
              <a:rPr lang="en-US" sz="1657" spc="-82">
                <a:solidFill>
                  <a:srgbClr val="4962B8"/>
                </a:solidFill>
                <a:latin typeface="Open Sauce"/>
                <a:ea typeface="Open Sauce"/>
                <a:cs typeface="Open Sauce"/>
                <a:sym typeface="Open Sauce"/>
              </a:rPr>
              <a:t>Grow your business without growing pains. Our flexible infrastructure adapts to your needs, whether you're expanding to new markets, increasing capacity, or adding new service lines. Scale up or down with confidence and agility.</a:t>
            </a:r>
          </a:p>
        </p:txBody>
      </p:sp>
      <p:sp>
        <p:nvSpPr>
          <p:cNvPr name="TextBox 21" id="21"/>
          <p:cNvSpPr txBox="true"/>
          <p:nvPr/>
        </p:nvSpPr>
        <p:spPr>
          <a:xfrm rot="0">
            <a:off x="12762080" y="6245840"/>
            <a:ext cx="3288137" cy="344784"/>
          </a:xfrm>
          <a:prstGeom prst="rect">
            <a:avLst/>
          </a:prstGeom>
        </p:spPr>
        <p:txBody>
          <a:bodyPr anchor="t" rtlCol="false" tIns="0" lIns="0" bIns="0" rIns="0">
            <a:spAutoFit/>
          </a:bodyPr>
          <a:lstStyle/>
          <a:p>
            <a:pPr algn="l" marL="0" indent="0" lvl="0">
              <a:lnSpc>
                <a:spcPts val="2638"/>
              </a:lnSpc>
            </a:pPr>
            <a:r>
              <a:rPr lang="en-US" b="true" sz="2398" spc="-119">
                <a:solidFill>
                  <a:srgbClr val="4962B8"/>
                </a:solidFill>
                <a:latin typeface="Open Sauce Bold"/>
                <a:ea typeface="Open Sauce Bold"/>
                <a:cs typeface="Open Sauce Bold"/>
                <a:sym typeface="Open Sauce Bold"/>
              </a:rPr>
              <a:t>Sustainable Growth</a:t>
            </a:r>
          </a:p>
        </p:txBody>
      </p:sp>
      <p:sp>
        <p:nvSpPr>
          <p:cNvPr name="TextBox 22" id="22"/>
          <p:cNvSpPr txBox="true"/>
          <p:nvPr/>
        </p:nvSpPr>
        <p:spPr>
          <a:xfrm rot="0">
            <a:off x="12762080" y="6952516"/>
            <a:ext cx="3561445" cy="1733550"/>
          </a:xfrm>
          <a:prstGeom prst="rect">
            <a:avLst/>
          </a:prstGeom>
        </p:spPr>
        <p:txBody>
          <a:bodyPr anchor="t" rtlCol="false" tIns="0" lIns="0" bIns="0" rIns="0">
            <a:spAutoFit/>
          </a:bodyPr>
          <a:lstStyle/>
          <a:p>
            <a:pPr algn="l" marL="0" indent="0" lvl="0">
              <a:lnSpc>
                <a:spcPts val="1988"/>
              </a:lnSpc>
            </a:pPr>
            <a:r>
              <a:rPr lang="en-US" sz="1657" spc="-82">
                <a:solidFill>
                  <a:srgbClr val="4962B8"/>
                </a:solidFill>
                <a:latin typeface="Open Sauce"/>
                <a:ea typeface="Open Sauce"/>
                <a:cs typeface="Open Sauce"/>
                <a:sym typeface="Open Sauce"/>
              </a:rPr>
              <a:t>Build a foundation for long-term success with strategies that balance profitability and responsibility. Our approach ensures your growth is not only rapid but also resilient, environmentally conscious, and aligned with evolving market demands.</a:t>
            </a:r>
          </a:p>
        </p:txBody>
      </p:sp>
      <p:grpSp>
        <p:nvGrpSpPr>
          <p:cNvPr name="Group 23" id="23"/>
          <p:cNvGrpSpPr/>
          <p:nvPr/>
        </p:nvGrpSpPr>
        <p:grpSpPr>
          <a:xfrm rot="0">
            <a:off x="11018864" y="4366648"/>
            <a:ext cx="691286" cy="691286"/>
            <a:chOff x="0" y="0"/>
            <a:chExt cx="812800" cy="812800"/>
          </a:xfrm>
        </p:grpSpPr>
        <p:sp>
          <p:nvSpPr>
            <p:cNvPr name="Freeform 24" id="2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962B8"/>
            </a:solidFill>
          </p:spPr>
        </p:sp>
        <p:sp>
          <p:nvSpPr>
            <p:cNvPr name="TextBox 25" id="25"/>
            <p:cNvSpPr txBox="true"/>
            <p:nvPr/>
          </p:nvSpPr>
          <p:spPr>
            <a:xfrm>
              <a:off x="76200" y="38100"/>
              <a:ext cx="660400" cy="698500"/>
            </a:xfrm>
            <a:prstGeom prst="rect">
              <a:avLst/>
            </a:prstGeom>
          </p:spPr>
          <p:txBody>
            <a:bodyPr anchor="ctr" rtlCol="false" tIns="50800" lIns="50800" bIns="50800" rIns="50800"/>
            <a:lstStyle/>
            <a:p>
              <a:pPr algn="ctr" marL="0" indent="0" lvl="0">
                <a:lnSpc>
                  <a:spcPts val="2520"/>
                </a:lnSpc>
              </a:pPr>
            </a:p>
          </p:txBody>
        </p:sp>
      </p:grpSp>
      <p:grpSp>
        <p:nvGrpSpPr>
          <p:cNvPr name="Group 26" id="26"/>
          <p:cNvGrpSpPr/>
          <p:nvPr/>
        </p:nvGrpSpPr>
        <p:grpSpPr>
          <a:xfrm rot="0">
            <a:off x="16694615" y="4366648"/>
            <a:ext cx="691286" cy="691286"/>
            <a:chOff x="0" y="0"/>
            <a:chExt cx="812800" cy="812800"/>
          </a:xfrm>
        </p:grpSpPr>
        <p:sp>
          <p:nvSpPr>
            <p:cNvPr name="Freeform 27" id="2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962B8"/>
            </a:solidFill>
          </p:spPr>
        </p:sp>
        <p:sp>
          <p:nvSpPr>
            <p:cNvPr name="TextBox 28" id="28"/>
            <p:cNvSpPr txBox="true"/>
            <p:nvPr/>
          </p:nvSpPr>
          <p:spPr>
            <a:xfrm>
              <a:off x="76200" y="38100"/>
              <a:ext cx="660400" cy="698500"/>
            </a:xfrm>
            <a:prstGeom prst="rect">
              <a:avLst/>
            </a:prstGeom>
          </p:spPr>
          <p:txBody>
            <a:bodyPr anchor="ctr" rtlCol="false" tIns="50800" lIns="50800" bIns="50800" rIns="50800"/>
            <a:lstStyle/>
            <a:p>
              <a:pPr algn="ctr" marL="0" indent="0" lvl="0">
                <a:lnSpc>
                  <a:spcPts val="2520"/>
                </a:lnSpc>
              </a:pPr>
            </a:p>
          </p:txBody>
        </p:sp>
      </p:grpSp>
      <p:sp>
        <p:nvSpPr>
          <p:cNvPr name="TextBox 29" id="29"/>
          <p:cNvSpPr txBox="true"/>
          <p:nvPr/>
        </p:nvSpPr>
        <p:spPr>
          <a:xfrm rot="0">
            <a:off x="5501933" y="4549413"/>
            <a:ext cx="373643" cy="344784"/>
          </a:xfrm>
          <a:prstGeom prst="rect">
            <a:avLst/>
          </a:prstGeom>
        </p:spPr>
        <p:txBody>
          <a:bodyPr anchor="t" rtlCol="false" tIns="0" lIns="0" bIns="0" rIns="0">
            <a:spAutoFit/>
          </a:bodyPr>
          <a:lstStyle/>
          <a:p>
            <a:pPr algn="ctr" marL="0" indent="0" lvl="0">
              <a:lnSpc>
                <a:spcPts val="2638"/>
              </a:lnSpc>
            </a:pPr>
            <a:r>
              <a:rPr lang="en-US" b="true" sz="2398" spc="-119">
                <a:solidFill>
                  <a:srgbClr val="ECEDFF"/>
                </a:solidFill>
                <a:latin typeface="Open Sauce Bold"/>
                <a:ea typeface="Open Sauce Bold"/>
                <a:cs typeface="Open Sauce Bold"/>
                <a:sym typeface="Open Sauce Bold"/>
              </a:rPr>
              <a:t>01</a:t>
            </a:r>
          </a:p>
        </p:txBody>
      </p:sp>
      <p:sp>
        <p:nvSpPr>
          <p:cNvPr name="TextBox 30" id="30"/>
          <p:cNvSpPr txBox="true"/>
          <p:nvPr/>
        </p:nvSpPr>
        <p:spPr>
          <a:xfrm rot="0">
            <a:off x="11177685" y="4549413"/>
            <a:ext cx="373643" cy="344784"/>
          </a:xfrm>
          <a:prstGeom prst="rect">
            <a:avLst/>
          </a:prstGeom>
        </p:spPr>
        <p:txBody>
          <a:bodyPr anchor="t" rtlCol="false" tIns="0" lIns="0" bIns="0" rIns="0">
            <a:spAutoFit/>
          </a:bodyPr>
          <a:lstStyle/>
          <a:p>
            <a:pPr algn="ctr" marL="0" indent="0" lvl="0">
              <a:lnSpc>
                <a:spcPts val="2638"/>
              </a:lnSpc>
            </a:pPr>
            <a:r>
              <a:rPr lang="en-US" b="true" sz="2398" spc="-119">
                <a:solidFill>
                  <a:srgbClr val="ECEDFF"/>
                </a:solidFill>
                <a:latin typeface="Open Sauce Bold"/>
                <a:ea typeface="Open Sauce Bold"/>
                <a:cs typeface="Open Sauce Bold"/>
                <a:sym typeface="Open Sauce Bold"/>
              </a:rPr>
              <a:t>02</a:t>
            </a:r>
          </a:p>
        </p:txBody>
      </p:sp>
      <p:sp>
        <p:nvSpPr>
          <p:cNvPr name="TextBox 31" id="31"/>
          <p:cNvSpPr txBox="true"/>
          <p:nvPr/>
        </p:nvSpPr>
        <p:spPr>
          <a:xfrm rot="0">
            <a:off x="16859220" y="4549413"/>
            <a:ext cx="373643" cy="344784"/>
          </a:xfrm>
          <a:prstGeom prst="rect">
            <a:avLst/>
          </a:prstGeom>
        </p:spPr>
        <p:txBody>
          <a:bodyPr anchor="t" rtlCol="false" tIns="0" lIns="0" bIns="0" rIns="0">
            <a:spAutoFit/>
          </a:bodyPr>
          <a:lstStyle/>
          <a:p>
            <a:pPr algn="ctr" marL="0" indent="0" lvl="0">
              <a:lnSpc>
                <a:spcPts val="2638"/>
              </a:lnSpc>
            </a:pPr>
            <a:r>
              <a:rPr lang="en-US" b="true" sz="2398" spc="-119">
                <a:solidFill>
                  <a:srgbClr val="ECEDFF"/>
                </a:solidFill>
                <a:latin typeface="Open Sauce Bold"/>
                <a:ea typeface="Open Sauce Bold"/>
                <a:cs typeface="Open Sauce Bold"/>
                <a:sym typeface="Open Sauce Bold"/>
              </a:rPr>
              <a:t>03</a:t>
            </a:r>
          </a:p>
        </p:txBody>
      </p:sp>
      <p:grpSp>
        <p:nvGrpSpPr>
          <p:cNvPr name="Group 32" id="32"/>
          <p:cNvGrpSpPr/>
          <p:nvPr/>
        </p:nvGrpSpPr>
        <p:grpSpPr>
          <a:xfrm rot="0">
            <a:off x="748077" y="720391"/>
            <a:ext cx="16791846" cy="616617"/>
            <a:chOff x="0" y="0"/>
            <a:chExt cx="4422544" cy="162401"/>
          </a:xfrm>
        </p:grpSpPr>
        <p:sp>
          <p:nvSpPr>
            <p:cNvPr name="Freeform 33" id="33"/>
            <p:cNvSpPr/>
            <p:nvPr/>
          </p:nvSpPr>
          <p:spPr>
            <a:xfrm flipH="false" flipV="false" rot="0">
              <a:off x="0" y="0"/>
              <a:ext cx="4422544" cy="162401"/>
            </a:xfrm>
            <a:custGeom>
              <a:avLst/>
              <a:gdLst/>
              <a:ahLst/>
              <a:cxnLst/>
              <a:rect r="r" b="b" t="t" l="l"/>
              <a:pathLst>
                <a:path h="162401" w="4422544">
                  <a:moveTo>
                    <a:pt x="18442" y="0"/>
                  </a:moveTo>
                  <a:lnTo>
                    <a:pt x="4404102" y="0"/>
                  </a:lnTo>
                  <a:cubicBezTo>
                    <a:pt x="4408993" y="0"/>
                    <a:pt x="4413684" y="1943"/>
                    <a:pt x="4417142" y="5402"/>
                  </a:cubicBezTo>
                  <a:cubicBezTo>
                    <a:pt x="4420601" y="8860"/>
                    <a:pt x="4422544" y="13551"/>
                    <a:pt x="4422544" y="18442"/>
                  </a:cubicBezTo>
                  <a:lnTo>
                    <a:pt x="4422544" y="143959"/>
                  </a:lnTo>
                  <a:cubicBezTo>
                    <a:pt x="4422544" y="148850"/>
                    <a:pt x="4420601" y="153541"/>
                    <a:pt x="4417142" y="157000"/>
                  </a:cubicBezTo>
                  <a:cubicBezTo>
                    <a:pt x="4413684" y="160458"/>
                    <a:pt x="4408993" y="162401"/>
                    <a:pt x="4404102" y="162401"/>
                  </a:cubicBezTo>
                  <a:lnTo>
                    <a:pt x="18442" y="162401"/>
                  </a:lnTo>
                  <a:cubicBezTo>
                    <a:pt x="13551" y="162401"/>
                    <a:pt x="8860" y="160458"/>
                    <a:pt x="5402" y="157000"/>
                  </a:cubicBezTo>
                  <a:cubicBezTo>
                    <a:pt x="1943" y="153541"/>
                    <a:pt x="0" y="148850"/>
                    <a:pt x="0" y="143959"/>
                  </a:cubicBezTo>
                  <a:lnTo>
                    <a:pt x="0" y="18442"/>
                  </a:lnTo>
                  <a:cubicBezTo>
                    <a:pt x="0" y="13551"/>
                    <a:pt x="1943" y="8860"/>
                    <a:pt x="5402" y="5402"/>
                  </a:cubicBezTo>
                  <a:cubicBezTo>
                    <a:pt x="8860" y="1943"/>
                    <a:pt x="13551" y="0"/>
                    <a:pt x="18442" y="0"/>
                  </a:cubicBezTo>
                  <a:close/>
                </a:path>
              </a:pathLst>
            </a:custGeom>
            <a:solidFill>
              <a:srgbClr val="F1F2FF"/>
            </a:solidFill>
          </p:spPr>
        </p:sp>
        <p:sp>
          <p:nvSpPr>
            <p:cNvPr name="TextBox 34" id="34"/>
            <p:cNvSpPr txBox="true"/>
            <p:nvPr/>
          </p:nvSpPr>
          <p:spPr>
            <a:xfrm>
              <a:off x="0" y="-38100"/>
              <a:ext cx="4422544" cy="200501"/>
            </a:xfrm>
            <a:prstGeom prst="rect">
              <a:avLst/>
            </a:prstGeom>
          </p:spPr>
          <p:txBody>
            <a:bodyPr anchor="ctr" rtlCol="false" tIns="50800" lIns="50800" bIns="50800" rIns="50800"/>
            <a:lstStyle/>
            <a:p>
              <a:pPr algn="ctr" marL="0" indent="0" lvl="0">
                <a:lnSpc>
                  <a:spcPts val="2659"/>
                </a:lnSpc>
              </a:pPr>
            </a:p>
          </p:txBody>
        </p:sp>
      </p:grpSp>
      <p:sp>
        <p:nvSpPr>
          <p:cNvPr name="TextBox 35" id="35"/>
          <p:cNvSpPr txBox="true"/>
          <p:nvPr/>
        </p:nvSpPr>
        <p:spPr>
          <a:xfrm rot="0">
            <a:off x="13666967" y="856298"/>
            <a:ext cx="3458983" cy="306737"/>
          </a:xfrm>
          <a:prstGeom prst="rect">
            <a:avLst/>
          </a:prstGeom>
        </p:spPr>
        <p:txBody>
          <a:bodyPr anchor="t" rtlCol="false" tIns="0" lIns="0" bIns="0" rIns="0">
            <a:spAutoFit/>
          </a:bodyPr>
          <a:lstStyle/>
          <a:p>
            <a:pPr algn="r" marL="0" indent="0" lvl="0">
              <a:lnSpc>
                <a:spcPts val="2518"/>
              </a:lnSpc>
              <a:spcBef>
                <a:spcPct val="0"/>
              </a:spcBef>
            </a:pPr>
            <a:r>
              <a:rPr lang="en-US" sz="1798" spc="-89">
                <a:solidFill>
                  <a:srgbClr val="4962B8"/>
                </a:solidFill>
                <a:latin typeface="Open Sauce"/>
                <a:ea typeface="Open Sauce"/>
                <a:cs typeface="Open Sauce"/>
                <a:sym typeface="Open Sauce"/>
              </a:rPr>
              <a:t>Your company </a:t>
            </a:r>
          </a:p>
        </p:txBody>
      </p:sp>
      <p:sp>
        <p:nvSpPr>
          <p:cNvPr name="Freeform 36" id="36"/>
          <p:cNvSpPr/>
          <p:nvPr/>
        </p:nvSpPr>
        <p:spPr>
          <a:xfrm flipH="true" flipV="false" rot="0">
            <a:off x="1028700" y="812002"/>
            <a:ext cx="433396" cy="433396"/>
          </a:xfrm>
          <a:custGeom>
            <a:avLst/>
            <a:gdLst/>
            <a:ahLst/>
            <a:cxnLst/>
            <a:rect r="r" b="b" t="t" l="l"/>
            <a:pathLst>
              <a:path h="433396" w="433396">
                <a:moveTo>
                  <a:pt x="433396" y="0"/>
                </a:moveTo>
                <a:lnTo>
                  <a:pt x="0" y="0"/>
                </a:lnTo>
                <a:lnTo>
                  <a:pt x="0" y="433396"/>
                </a:lnTo>
                <a:lnTo>
                  <a:pt x="433396" y="433396"/>
                </a:lnTo>
                <a:lnTo>
                  <a:pt x="433396"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37" id="37"/>
          <p:cNvSpPr/>
          <p:nvPr/>
        </p:nvSpPr>
        <p:spPr>
          <a:xfrm flipH="false" flipV="false" rot="5400000">
            <a:off x="14969636" y="866330"/>
            <a:ext cx="232041" cy="324740"/>
          </a:xfrm>
          <a:custGeom>
            <a:avLst/>
            <a:gdLst/>
            <a:ahLst/>
            <a:cxnLst/>
            <a:rect r="r" b="b" t="t" l="l"/>
            <a:pathLst>
              <a:path h="324740" w="232041">
                <a:moveTo>
                  <a:pt x="0" y="0"/>
                </a:moveTo>
                <a:lnTo>
                  <a:pt x="232041" y="0"/>
                </a:lnTo>
                <a:lnTo>
                  <a:pt x="232041" y="324740"/>
                </a:lnTo>
                <a:lnTo>
                  <a:pt x="0" y="32474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38" id="38"/>
          <p:cNvSpPr txBox="true"/>
          <p:nvPr/>
        </p:nvSpPr>
        <p:spPr>
          <a:xfrm rot="0">
            <a:off x="1462096" y="856298"/>
            <a:ext cx="2070986" cy="306737"/>
          </a:xfrm>
          <a:prstGeom prst="rect">
            <a:avLst/>
          </a:prstGeom>
        </p:spPr>
        <p:txBody>
          <a:bodyPr anchor="t" rtlCol="false" tIns="0" lIns="0" bIns="0" rIns="0">
            <a:spAutoFit/>
          </a:bodyPr>
          <a:lstStyle/>
          <a:p>
            <a:pPr algn="r" marL="0" indent="0" lvl="0">
              <a:lnSpc>
                <a:spcPts val="2518"/>
              </a:lnSpc>
              <a:spcBef>
                <a:spcPct val="0"/>
              </a:spcBef>
            </a:pPr>
            <a:r>
              <a:rPr lang="en-US" sz="1798" spc="-89">
                <a:solidFill>
                  <a:srgbClr val="4962B8"/>
                </a:solidFill>
                <a:latin typeface="Open Sauce"/>
                <a:ea typeface="Open Sauce"/>
                <a:cs typeface="Open Sauce"/>
                <a:sym typeface="Open Sauce"/>
              </a:rPr>
              <a:t>Home</a:t>
            </a:r>
          </a:p>
        </p:txBody>
      </p:sp>
      <p:sp>
        <p:nvSpPr>
          <p:cNvPr name="TextBox 39" id="39"/>
          <p:cNvSpPr txBox="true"/>
          <p:nvPr/>
        </p:nvSpPr>
        <p:spPr>
          <a:xfrm rot="0">
            <a:off x="3842015" y="856298"/>
            <a:ext cx="2379920" cy="306737"/>
          </a:xfrm>
          <a:prstGeom prst="rect">
            <a:avLst/>
          </a:prstGeom>
        </p:spPr>
        <p:txBody>
          <a:bodyPr anchor="t" rtlCol="false" tIns="0" lIns="0" bIns="0" rIns="0">
            <a:spAutoFit/>
          </a:bodyPr>
          <a:lstStyle/>
          <a:p>
            <a:pPr algn="r" marL="0" indent="0" lvl="0">
              <a:lnSpc>
                <a:spcPts val="2518"/>
              </a:lnSpc>
              <a:spcBef>
                <a:spcPct val="0"/>
              </a:spcBef>
            </a:pPr>
            <a:r>
              <a:rPr lang="en-US" sz="1798" spc="-89">
                <a:solidFill>
                  <a:srgbClr val="4962B8"/>
                </a:solidFill>
                <a:latin typeface="Open Sauce"/>
                <a:ea typeface="Open Sauce"/>
                <a:cs typeface="Open Sauce"/>
                <a:sym typeface="Open Sauce"/>
              </a:rPr>
              <a:t>About</a:t>
            </a:r>
          </a:p>
        </p:txBody>
      </p:sp>
      <p:sp>
        <p:nvSpPr>
          <p:cNvPr name="TextBox 40" id="40"/>
          <p:cNvSpPr txBox="true"/>
          <p:nvPr/>
        </p:nvSpPr>
        <p:spPr>
          <a:xfrm rot="0">
            <a:off x="6526735" y="874579"/>
            <a:ext cx="2589202" cy="306737"/>
          </a:xfrm>
          <a:prstGeom prst="rect">
            <a:avLst/>
          </a:prstGeom>
        </p:spPr>
        <p:txBody>
          <a:bodyPr anchor="t" rtlCol="false" tIns="0" lIns="0" bIns="0" rIns="0">
            <a:spAutoFit/>
          </a:bodyPr>
          <a:lstStyle/>
          <a:p>
            <a:pPr algn="r" marL="0" indent="0" lvl="0">
              <a:lnSpc>
                <a:spcPts val="2518"/>
              </a:lnSpc>
              <a:spcBef>
                <a:spcPct val="0"/>
              </a:spcBef>
            </a:pPr>
            <a:r>
              <a:rPr lang="en-US" sz="1798" spc="-89">
                <a:solidFill>
                  <a:srgbClr val="4962B8"/>
                </a:solidFill>
                <a:latin typeface="Open Sauce"/>
                <a:ea typeface="Open Sauce"/>
                <a:cs typeface="Open Sauce"/>
                <a:sym typeface="Open Sauce"/>
              </a:rPr>
              <a:t>Service</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2B50A6">
                <a:alpha val="100000"/>
              </a:srgbClr>
            </a:gs>
            <a:gs pos="50000">
              <a:srgbClr val="627EC5">
                <a:alpha val="100000"/>
              </a:srgbClr>
            </a:gs>
            <a:gs pos="100000">
              <a:srgbClr val="B6C6FF">
                <a:alpha val="100000"/>
              </a:srgbClr>
            </a:gs>
          </a:gsLst>
          <a:path path="circle">
            <a:fillToRect l="0" r="100000" t="0" b="100000"/>
          </a:path>
          <a:tileRect r="0" l="-100000" b="0" t="-100000"/>
        </a:gradFill>
      </p:bgPr>
    </p:bg>
    <p:spTree>
      <p:nvGrpSpPr>
        <p:cNvPr id="1" name=""/>
        <p:cNvGrpSpPr/>
        <p:nvPr/>
      </p:nvGrpSpPr>
      <p:grpSpPr>
        <a:xfrm>
          <a:off x="0" y="0"/>
          <a:ext cx="0" cy="0"/>
          <a:chOff x="0" y="0"/>
          <a:chExt cx="0" cy="0"/>
        </a:xfrm>
      </p:grpSpPr>
      <p:grpSp>
        <p:nvGrpSpPr>
          <p:cNvPr name="Group 2" id="2"/>
          <p:cNvGrpSpPr/>
          <p:nvPr/>
        </p:nvGrpSpPr>
        <p:grpSpPr>
          <a:xfrm rot="0">
            <a:off x="748077" y="1593790"/>
            <a:ext cx="7073260" cy="7926708"/>
            <a:chOff x="0" y="0"/>
            <a:chExt cx="2761176" cy="3094336"/>
          </a:xfrm>
        </p:grpSpPr>
        <p:sp>
          <p:nvSpPr>
            <p:cNvPr name="Freeform 3" id="3"/>
            <p:cNvSpPr/>
            <p:nvPr/>
          </p:nvSpPr>
          <p:spPr>
            <a:xfrm flipH="false" flipV="false" rot="0">
              <a:off x="0" y="0"/>
              <a:ext cx="2761176" cy="3094336"/>
            </a:xfrm>
            <a:custGeom>
              <a:avLst/>
              <a:gdLst/>
              <a:ahLst/>
              <a:cxnLst/>
              <a:rect r="r" b="b" t="t" l="l"/>
              <a:pathLst>
                <a:path h="3094336" w="2761176">
                  <a:moveTo>
                    <a:pt x="43781" y="0"/>
                  </a:moveTo>
                  <a:lnTo>
                    <a:pt x="2717395" y="0"/>
                  </a:lnTo>
                  <a:cubicBezTo>
                    <a:pt x="2741575" y="0"/>
                    <a:pt x="2761176" y="19602"/>
                    <a:pt x="2761176" y="43781"/>
                  </a:cubicBezTo>
                  <a:lnTo>
                    <a:pt x="2761176" y="3050554"/>
                  </a:lnTo>
                  <a:cubicBezTo>
                    <a:pt x="2761176" y="3074734"/>
                    <a:pt x="2741575" y="3094336"/>
                    <a:pt x="2717395" y="3094336"/>
                  </a:cubicBezTo>
                  <a:lnTo>
                    <a:pt x="43781" y="3094336"/>
                  </a:lnTo>
                  <a:cubicBezTo>
                    <a:pt x="19602" y="3094336"/>
                    <a:pt x="0" y="3074734"/>
                    <a:pt x="0" y="3050554"/>
                  </a:cubicBezTo>
                  <a:lnTo>
                    <a:pt x="0" y="43781"/>
                  </a:lnTo>
                  <a:cubicBezTo>
                    <a:pt x="0" y="19602"/>
                    <a:pt x="19602" y="0"/>
                    <a:pt x="43781" y="0"/>
                  </a:cubicBezTo>
                  <a:close/>
                </a:path>
              </a:pathLst>
            </a:custGeom>
            <a:blipFill>
              <a:blip r:embed="rId2"/>
              <a:stretch>
                <a:fillRect l="-33973" t="0" r="-33973" b="0"/>
              </a:stretch>
            </a:blipFill>
          </p:spPr>
        </p:sp>
      </p:grpSp>
      <p:sp>
        <p:nvSpPr>
          <p:cNvPr name="TextBox 4" id="4"/>
          <p:cNvSpPr txBox="true"/>
          <p:nvPr/>
        </p:nvSpPr>
        <p:spPr>
          <a:xfrm rot="0">
            <a:off x="1462096" y="6571972"/>
            <a:ext cx="5835445" cy="2024951"/>
          </a:xfrm>
          <a:prstGeom prst="rect">
            <a:avLst/>
          </a:prstGeom>
        </p:spPr>
        <p:txBody>
          <a:bodyPr anchor="t" rtlCol="false" tIns="0" lIns="0" bIns="0" rIns="0">
            <a:spAutoFit/>
          </a:bodyPr>
          <a:lstStyle/>
          <a:p>
            <a:pPr algn="just" marL="0" indent="0" lvl="0">
              <a:lnSpc>
                <a:spcPts val="7914"/>
              </a:lnSpc>
            </a:pPr>
            <a:r>
              <a:rPr lang="en-US" sz="7194" spc="-359">
                <a:solidFill>
                  <a:srgbClr val="ECEDFF"/>
                </a:solidFill>
                <a:latin typeface="Open Sauce"/>
                <a:ea typeface="Open Sauce"/>
                <a:cs typeface="Open Sauce"/>
                <a:sym typeface="Open Sauce"/>
              </a:rPr>
              <a:t>Business Solutions</a:t>
            </a:r>
          </a:p>
        </p:txBody>
      </p:sp>
      <p:grpSp>
        <p:nvGrpSpPr>
          <p:cNvPr name="Group 5" id="5"/>
          <p:cNvGrpSpPr/>
          <p:nvPr/>
        </p:nvGrpSpPr>
        <p:grpSpPr>
          <a:xfrm rot="0">
            <a:off x="12870166" y="1593790"/>
            <a:ext cx="4669757" cy="3824801"/>
            <a:chOff x="0" y="0"/>
            <a:chExt cx="1229895" cy="1007355"/>
          </a:xfrm>
        </p:grpSpPr>
        <p:sp>
          <p:nvSpPr>
            <p:cNvPr name="Freeform 6" id="6"/>
            <p:cNvSpPr/>
            <p:nvPr/>
          </p:nvSpPr>
          <p:spPr>
            <a:xfrm flipH="false" flipV="false" rot="0">
              <a:off x="0" y="0"/>
              <a:ext cx="1229895" cy="1007355"/>
            </a:xfrm>
            <a:custGeom>
              <a:avLst/>
              <a:gdLst/>
              <a:ahLst/>
              <a:cxnLst/>
              <a:rect r="r" b="b" t="t" l="l"/>
              <a:pathLst>
                <a:path h="1007355" w="1229895">
                  <a:moveTo>
                    <a:pt x="66315" y="0"/>
                  </a:moveTo>
                  <a:lnTo>
                    <a:pt x="1163579" y="0"/>
                  </a:lnTo>
                  <a:cubicBezTo>
                    <a:pt x="1181167" y="0"/>
                    <a:pt x="1198035" y="6987"/>
                    <a:pt x="1210472" y="19423"/>
                  </a:cubicBezTo>
                  <a:cubicBezTo>
                    <a:pt x="1222908" y="31860"/>
                    <a:pt x="1229895" y="48727"/>
                    <a:pt x="1229895" y="66315"/>
                  </a:cubicBezTo>
                  <a:lnTo>
                    <a:pt x="1229895" y="941040"/>
                  </a:lnTo>
                  <a:cubicBezTo>
                    <a:pt x="1229895" y="977665"/>
                    <a:pt x="1200204" y="1007355"/>
                    <a:pt x="1163579" y="1007355"/>
                  </a:cubicBezTo>
                  <a:lnTo>
                    <a:pt x="66315" y="1007355"/>
                  </a:lnTo>
                  <a:cubicBezTo>
                    <a:pt x="48727" y="1007355"/>
                    <a:pt x="31860" y="1000368"/>
                    <a:pt x="19423" y="987932"/>
                  </a:cubicBezTo>
                  <a:cubicBezTo>
                    <a:pt x="6987" y="975495"/>
                    <a:pt x="0" y="958628"/>
                    <a:pt x="0" y="941040"/>
                  </a:cubicBezTo>
                  <a:lnTo>
                    <a:pt x="0" y="66315"/>
                  </a:lnTo>
                  <a:cubicBezTo>
                    <a:pt x="0" y="29690"/>
                    <a:pt x="29690" y="0"/>
                    <a:pt x="66315" y="0"/>
                  </a:cubicBezTo>
                  <a:close/>
                </a:path>
              </a:pathLst>
            </a:custGeom>
            <a:solidFill>
              <a:srgbClr val="4962B8"/>
            </a:solidFill>
            <a:ln w="19050" cap="rnd">
              <a:solidFill>
                <a:srgbClr val="F1F2FF"/>
              </a:solidFill>
              <a:prstDash val="solid"/>
              <a:round/>
            </a:ln>
          </p:spPr>
        </p:sp>
        <p:sp>
          <p:nvSpPr>
            <p:cNvPr name="TextBox 7" id="7"/>
            <p:cNvSpPr txBox="true"/>
            <p:nvPr/>
          </p:nvSpPr>
          <p:spPr>
            <a:xfrm>
              <a:off x="0" y="-38100"/>
              <a:ext cx="1229895" cy="1045455"/>
            </a:xfrm>
            <a:prstGeom prst="rect">
              <a:avLst/>
            </a:prstGeom>
          </p:spPr>
          <p:txBody>
            <a:bodyPr anchor="ctr" rtlCol="false" tIns="50800" lIns="50800" bIns="50800" rIns="50800"/>
            <a:lstStyle/>
            <a:p>
              <a:pPr algn="ctr" marL="0" indent="0" lvl="0">
                <a:lnSpc>
                  <a:spcPts val="2520"/>
                </a:lnSpc>
              </a:pPr>
            </a:p>
          </p:txBody>
        </p:sp>
      </p:grpSp>
      <p:grpSp>
        <p:nvGrpSpPr>
          <p:cNvPr name="Group 8" id="8"/>
          <p:cNvGrpSpPr/>
          <p:nvPr/>
        </p:nvGrpSpPr>
        <p:grpSpPr>
          <a:xfrm rot="0">
            <a:off x="12870166" y="5695697"/>
            <a:ext cx="4669757" cy="3824801"/>
            <a:chOff x="0" y="0"/>
            <a:chExt cx="1229895" cy="1007355"/>
          </a:xfrm>
        </p:grpSpPr>
        <p:sp>
          <p:nvSpPr>
            <p:cNvPr name="Freeform 9" id="9"/>
            <p:cNvSpPr/>
            <p:nvPr/>
          </p:nvSpPr>
          <p:spPr>
            <a:xfrm flipH="false" flipV="false" rot="0">
              <a:off x="0" y="0"/>
              <a:ext cx="1229895" cy="1007355"/>
            </a:xfrm>
            <a:custGeom>
              <a:avLst/>
              <a:gdLst/>
              <a:ahLst/>
              <a:cxnLst/>
              <a:rect r="r" b="b" t="t" l="l"/>
              <a:pathLst>
                <a:path h="1007355" w="1229895">
                  <a:moveTo>
                    <a:pt x="66315" y="0"/>
                  </a:moveTo>
                  <a:lnTo>
                    <a:pt x="1163579" y="0"/>
                  </a:lnTo>
                  <a:cubicBezTo>
                    <a:pt x="1181167" y="0"/>
                    <a:pt x="1198035" y="6987"/>
                    <a:pt x="1210472" y="19423"/>
                  </a:cubicBezTo>
                  <a:cubicBezTo>
                    <a:pt x="1222908" y="31860"/>
                    <a:pt x="1229895" y="48727"/>
                    <a:pt x="1229895" y="66315"/>
                  </a:cubicBezTo>
                  <a:lnTo>
                    <a:pt x="1229895" y="941040"/>
                  </a:lnTo>
                  <a:cubicBezTo>
                    <a:pt x="1229895" y="977665"/>
                    <a:pt x="1200204" y="1007355"/>
                    <a:pt x="1163579" y="1007355"/>
                  </a:cubicBezTo>
                  <a:lnTo>
                    <a:pt x="66315" y="1007355"/>
                  </a:lnTo>
                  <a:cubicBezTo>
                    <a:pt x="48727" y="1007355"/>
                    <a:pt x="31860" y="1000368"/>
                    <a:pt x="19423" y="987932"/>
                  </a:cubicBezTo>
                  <a:cubicBezTo>
                    <a:pt x="6987" y="975495"/>
                    <a:pt x="0" y="958628"/>
                    <a:pt x="0" y="941040"/>
                  </a:cubicBezTo>
                  <a:lnTo>
                    <a:pt x="0" y="66315"/>
                  </a:lnTo>
                  <a:cubicBezTo>
                    <a:pt x="0" y="29690"/>
                    <a:pt x="29690" y="0"/>
                    <a:pt x="66315" y="0"/>
                  </a:cubicBezTo>
                  <a:close/>
                </a:path>
              </a:pathLst>
            </a:custGeom>
            <a:solidFill>
              <a:srgbClr val="F1F2FF"/>
            </a:solidFill>
          </p:spPr>
        </p:sp>
        <p:sp>
          <p:nvSpPr>
            <p:cNvPr name="TextBox 10" id="10"/>
            <p:cNvSpPr txBox="true"/>
            <p:nvPr/>
          </p:nvSpPr>
          <p:spPr>
            <a:xfrm>
              <a:off x="0" y="-38100"/>
              <a:ext cx="1229895" cy="1045455"/>
            </a:xfrm>
            <a:prstGeom prst="rect">
              <a:avLst/>
            </a:prstGeom>
          </p:spPr>
          <p:txBody>
            <a:bodyPr anchor="ctr" rtlCol="false" tIns="50800" lIns="50800" bIns="50800" rIns="50800"/>
            <a:lstStyle/>
            <a:p>
              <a:pPr algn="ctr" marL="0" indent="0" lvl="0">
                <a:lnSpc>
                  <a:spcPts val="2520"/>
                </a:lnSpc>
              </a:pPr>
            </a:p>
          </p:txBody>
        </p:sp>
      </p:grpSp>
      <p:sp>
        <p:nvSpPr>
          <p:cNvPr name="TextBox 11" id="11"/>
          <p:cNvSpPr txBox="true"/>
          <p:nvPr/>
        </p:nvSpPr>
        <p:spPr>
          <a:xfrm rot="0">
            <a:off x="13426743" y="2226489"/>
            <a:ext cx="3556603" cy="344784"/>
          </a:xfrm>
          <a:prstGeom prst="rect">
            <a:avLst/>
          </a:prstGeom>
        </p:spPr>
        <p:txBody>
          <a:bodyPr anchor="t" rtlCol="false" tIns="0" lIns="0" bIns="0" rIns="0">
            <a:spAutoFit/>
          </a:bodyPr>
          <a:lstStyle/>
          <a:p>
            <a:pPr algn="l" marL="0" indent="0" lvl="0">
              <a:lnSpc>
                <a:spcPts val="2638"/>
              </a:lnSpc>
            </a:pPr>
            <a:r>
              <a:rPr lang="en-US" b="true" sz="2398" spc="-119">
                <a:solidFill>
                  <a:srgbClr val="ECEDFF"/>
                </a:solidFill>
                <a:latin typeface="Open Sauce Bold"/>
                <a:ea typeface="Open Sauce Bold"/>
                <a:cs typeface="Open Sauce Bold"/>
                <a:sym typeface="Open Sauce Bold"/>
              </a:rPr>
              <a:t>Cloud Services</a:t>
            </a:r>
          </a:p>
        </p:txBody>
      </p:sp>
      <p:sp>
        <p:nvSpPr>
          <p:cNvPr name="TextBox 12" id="12"/>
          <p:cNvSpPr txBox="true"/>
          <p:nvPr/>
        </p:nvSpPr>
        <p:spPr>
          <a:xfrm rot="0">
            <a:off x="13426743" y="2938043"/>
            <a:ext cx="3556603" cy="1866900"/>
          </a:xfrm>
          <a:prstGeom prst="rect">
            <a:avLst/>
          </a:prstGeom>
        </p:spPr>
        <p:txBody>
          <a:bodyPr anchor="t" rtlCol="false" tIns="0" lIns="0" bIns="0" rIns="0">
            <a:spAutoFit/>
          </a:bodyPr>
          <a:lstStyle/>
          <a:p>
            <a:pPr algn="l" marL="0" indent="0" lvl="0">
              <a:lnSpc>
                <a:spcPts val="2124"/>
              </a:lnSpc>
            </a:pPr>
            <a:r>
              <a:rPr lang="en-US" sz="1770" spc="-88">
                <a:solidFill>
                  <a:srgbClr val="ECEDFF"/>
                </a:solidFill>
                <a:latin typeface="Open Sauce"/>
                <a:ea typeface="Open Sauce"/>
                <a:cs typeface="Open Sauce"/>
                <a:sym typeface="Open Sauce"/>
              </a:rPr>
              <a:t>Secure, scalable cloud infrastructure designed for modern businesses. Our enterprise-grade solutions ensure 99.9% uptime, seamless data migration, and robust security protocols to protect your critical business assets.</a:t>
            </a:r>
          </a:p>
        </p:txBody>
      </p:sp>
      <p:sp>
        <p:nvSpPr>
          <p:cNvPr name="TextBox 13" id="13"/>
          <p:cNvSpPr txBox="true"/>
          <p:nvPr/>
        </p:nvSpPr>
        <p:spPr>
          <a:xfrm rot="0">
            <a:off x="13426743" y="6328396"/>
            <a:ext cx="3556603" cy="344784"/>
          </a:xfrm>
          <a:prstGeom prst="rect">
            <a:avLst/>
          </a:prstGeom>
        </p:spPr>
        <p:txBody>
          <a:bodyPr anchor="t" rtlCol="false" tIns="0" lIns="0" bIns="0" rIns="0">
            <a:spAutoFit/>
          </a:bodyPr>
          <a:lstStyle/>
          <a:p>
            <a:pPr algn="l" marL="0" indent="0" lvl="0">
              <a:lnSpc>
                <a:spcPts val="2638"/>
              </a:lnSpc>
            </a:pPr>
            <a:r>
              <a:rPr lang="en-US" b="true" sz="2398" spc="-119">
                <a:solidFill>
                  <a:srgbClr val="4962B8"/>
                </a:solidFill>
                <a:latin typeface="Open Sauce Bold"/>
                <a:ea typeface="Open Sauce Bold"/>
                <a:cs typeface="Open Sauce Bold"/>
                <a:sym typeface="Open Sauce Bold"/>
              </a:rPr>
              <a:t>Customer Experience</a:t>
            </a:r>
          </a:p>
        </p:txBody>
      </p:sp>
      <p:sp>
        <p:nvSpPr>
          <p:cNvPr name="TextBox 14" id="14"/>
          <p:cNvSpPr txBox="true"/>
          <p:nvPr/>
        </p:nvSpPr>
        <p:spPr>
          <a:xfrm rot="0">
            <a:off x="13426743" y="7039950"/>
            <a:ext cx="3556603" cy="1866900"/>
          </a:xfrm>
          <a:prstGeom prst="rect">
            <a:avLst/>
          </a:prstGeom>
        </p:spPr>
        <p:txBody>
          <a:bodyPr anchor="t" rtlCol="false" tIns="0" lIns="0" bIns="0" rIns="0">
            <a:spAutoFit/>
          </a:bodyPr>
          <a:lstStyle/>
          <a:p>
            <a:pPr algn="l" marL="0" indent="0" lvl="0">
              <a:lnSpc>
                <a:spcPts val="2124"/>
              </a:lnSpc>
            </a:pPr>
            <a:r>
              <a:rPr lang="en-US" sz="1770" spc="-88">
                <a:solidFill>
                  <a:srgbClr val="4962B8"/>
                </a:solidFill>
                <a:latin typeface="Open Sauce"/>
                <a:ea typeface="Open Sauce"/>
                <a:cs typeface="Open Sauce"/>
                <a:sym typeface="Open Sauce"/>
              </a:rPr>
              <a:t>Deliver exceptional customer journeys through personalized touchpoints and responsive support. Our integrated CRM systems and analytics help you understand and exceed customer expectations at every interaction.</a:t>
            </a:r>
          </a:p>
        </p:txBody>
      </p:sp>
      <p:grpSp>
        <p:nvGrpSpPr>
          <p:cNvPr name="Group 15" id="15"/>
          <p:cNvGrpSpPr/>
          <p:nvPr/>
        </p:nvGrpSpPr>
        <p:grpSpPr>
          <a:xfrm rot="0">
            <a:off x="8027263" y="1593790"/>
            <a:ext cx="4669757" cy="3824801"/>
            <a:chOff x="0" y="0"/>
            <a:chExt cx="1229895" cy="1007355"/>
          </a:xfrm>
        </p:grpSpPr>
        <p:sp>
          <p:nvSpPr>
            <p:cNvPr name="Freeform 16" id="16"/>
            <p:cNvSpPr/>
            <p:nvPr/>
          </p:nvSpPr>
          <p:spPr>
            <a:xfrm flipH="false" flipV="false" rot="0">
              <a:off x="0" y="0"/>
              <a:ext cx="1229895" cy="1007355"/>
            </a:xfrm>
            <a:custGeom>
              <a:avLst/>
              <a:gdLst/>
              <a:ahLst/>
              <a:cxnLst/>
              <a:rect r="r" b="b" t="t" l="l"/>
              <a:pathLst>
                <a:path h="1007355" w="1229895">
                  <a:moveTo>
                    <a:pt x="66315" y="0"/>
                  </a:moveTo>
                  <a:lnTo>
                    <a:pt x="1163579" y="0"/>
                  </a:lnTo>
                  <a:cubicBezTo>
                    <a:pt x="1181167" y="0"/>
                    <a:pt x="1198035" y="6987"/>
                    <a:pt x="1210472" y="19423"/>
                  </a:cubicBezTo>
                  <a:cubicBezTo>
                    <a:pt x="1222908" y="31860"/>
                    <a:pt x="1229895" y="48727"/>
                    <a:pt x="1229895" y="66315"/>
                  </a:cubicBezTo>
                  <a:lnTo>
                    <a:pt x="1229895" y="941040"/>
                  </a:lnTo>
                  <a:cubicBezTo>
                    <a:pt x="1229895" y="977665"/>
                    <a:pt x="1200204" y="1007355"/>
                    <a:pt x="1163579" y="1007355"/>
                  </a:cubicBezTo>
                  <a:lnTo>
                    <a:pt x="66315" y="1007355"/>
                  </a:lnTo>
                  <a:cubicBezTo>
                    <a:pt x="48727" y="1007355"/>
                    <a:pt x="31860" y="1000368"/>
                    <a:pt x="19423" y="987932"/>
                  </a:cubicBezTo>
                  <a:cubicBezTo>
                    <a:pt x="6987" y="975495"/>
                    <a:pt x="0" y="958628"/>
                    <a:pt x="0" y="941040"/>
                  </a:cubicBezTo>
                  <a:lnTo>
                    <a:pt x="0" y="66315"/>
                  </a:lnTo>
                  <a:cubicBezTo>
                    <a:pt x="0" y="29690"/>
                    <a:pt x="29690" y="0"/>
                    <a:pt x="66315" y="0"/>
                  </a:cubicBezTo>
                  <a:close/>
                </a:path>
              </a:pathLst>
            </a:custGeom>
            <a:solidFill>
              <a:srgbClr val="F1F2FF"/>
            </a:solidFill>
          </p:spPr>
        </p:sp>
        <p:sp>
          <p:nvSpPr>
            <p:cNvPr name="TextBox 17" id="17"/>
            <p:cNvSpPr txBox="true"/>
            <p:nvPr/>
          </p:nvSpPr>
          <p:spPr>
            <a:xfrm>
              <a:off x="0" y="-38100"/>
              <a:ext cx="1229895" cy="1045455"/>
            </a:xfrm>
            <a:prstGeom prst="rect">
              <a:avLst/>
            </a:prstGeom>
          </p:spPr>
          <p:txBody>
            <a:bodyPr anchor="ctr" rtlCol="false" tIns="50800" lIns="50800" bIns="50800" rIns="50800"/>
            <a:lstStyle/>
            <a:p>
              <a:pPr algn="ctr" marL="0" indent="0" lvl="0">
                <a:lnSpc>
                  <a:spcPts val="2520"/>
                </a:lnSpc>
              </a:pPr>
            </a:p>
          </p:txBody>
        </p:sp>
      </p:grpSp>
      <p:grpSp>
        <p:nvGrpSpPr>
          <p:cNvPr name="Group 18" id="18"/>
          <p:cNvGrpSpPr/>
          <p:nvPr/>
        </p:nvGrpSpPr>
        <p:grpSpPr>
          <a:xfrm rot="0">
            <a:off x="8027263" y="5695697"/>
            <a:ext cx="4669757" cy="3824801"/>
            <a:chOff x="0" y="0"/>
            <a:chExt cx="1229895" cy="1007355"/>
          </a:xfrm>
        </p:grpSpPr>
        <p:sp>
          <p:nvSpPr>
            <p:cNvPr name="Freeform 19" id="19"/>
            <p:cNvSpPr/>
            <p:nvPr/>
          </p:nvSpPr>
          <p:spPr>
            <a:xfrm flipH="false" flipV="false" rot="0">
              <a:off x="0" y="0"/>
              <a:ext cx="1229895" cy="1007355"/>
            </a:xfrm>
            <a:custGeom>
              <a:avLst/>
              <a:gdLst/>
              <a:ahLst/>
              <a:cxnLst/>
              <a:rect r="r" b="b" t="t" l="l"/>
              <a:pathLst>
                <a:path h="1007355" w="1229895">
                  <a:moveTo>
                    <a:pt x="66315" y="0"/>
                  </a:moveTo>
                  <a:lnTo>
                    <a:pt x="1163579" y="0"/>
                  </a:lnTo>
                  <a:cubicBezTo>
                    <a:pt x="1181167" y="0"/>
                    <a:pt x="1198035" y="6987"/>
                    <a:pt x="1210472" y="19423"/>
                  </a:cubicBezTo>
                  <a:cubicBezTo>
                    <a:pt x="1222908" y="31860"/>
                    <a:pt x="1229895" y="48727"/>
                    <a:pt x="1229895" y="66315"/>
                  </a:cubicBezTo>
                  <a:lnTo>
                    <a:pt x="1229895" y="941040"/>
                  </a:lnTo>
                  <a:cubicBezTo>
                    <a:pt x="1229895" y="977665"/>
                    <a:pt x="1200204" y="1007355"/>
                    <a:pt x="1163579" y="1007355"/>
                  </a:cubicBezTo>
                  <a:lnTo>
                    <a:pt x="66315" y="1007355"/>
                  </a:lnTo>
                  <a:cubicBezTo>
                    <a:pt x="48727" y="1007355"/>
                    <a:pt x="31860" y="1000368"/>
                    <a:pt x="19423" y="987932"/>
                  </a:cubicBezTo>
                  <a:cubicBezTo>
                    <a:pt x="6987" y="975495"/>
                    <a:pt x="0" y="958628"/>
                    <a:pt x="0" y="941040"/>
                  </a:cubicBezTo>
                  <a:lnTo>
                    <a:pt x="0" y="66315"/>
                  </a:lnTo>
                  <a:cubicBezTo>
                    <a:pt x="0" y="29690"/>
                    <a:pt x="29690" y="0"/>
                    <a:pt x="66315" y="0"/>
                  </a:cubicBezTo>
                  <a:close/>
                </a:path>
              </a:pathLst>
            </a:custGeom>
            <a:solidFill>
              <a:srgbClr val="4962B8"/>
            </a:solidFill>
            <a:ln w="19050" cap="rnd">
              <a:solidFill>
                <a:srgbClr val="F1F2FF"/>
              </a:solidFill>
              <a:prstDash val="solid"/>
              <a:round/>
            </a:ln>
          </p:spPr>
        </p:sp>
        <p:sp>
          <p:nvSpPr>
            <p:cNvPr name="TextBox 20" id="20"/>
            <p:cNvSpPr txBox="true"/>
            <p:nvPr/>
          </p:nvSpPr>
          <p:spPr>
            <a:xfrm>
              <a:off x="0" y="-38100"/>
              <a:ext cx="1229895" cy="1045455"/>
            </a:xfrm>
            <a:prstGeom prst="rect">
              <a:avLst/>
            </a:prstGeom>
          </p:spPr>
          <p:txBody>
            <a:bodyPr anchor="ctr" rtlCol="false" tIns="50800" lIns="50800" bIns="50800" rIns="50800"/>
            <a:lstStyle/>
            <a:p>
              <a:pPr algn="ctr" marL="0" indent="0" lvl="0">
                <a:lnSpc>
                  <a:spcPts val="2520"/>
                </a:lnSpc>
              </a:pPr>
            </a:p>
          </p:txBody>
        </p:sp>
      </p:grpSp>
      <p:sp>
        <p:nvSpPr>
          <p:cNvPr name="TextBox 21" id="21"/>
          <p:cNvSpPr txBox="true"/>
          <p:nvPr/>
        </p:nvSpPr>
        <p:spPr>
          <a:xfrm rot="0">
            <a:off x="8583841" y="2226489"/>
            <a:ext cx="3556603" cy="344784"/>
          </a:xfrm>
          <a:prstGeom prst="rect">
            <a:avLst/>
          </a:prstGeom>
        </p:spPr>
        <p:txBody>
          <a:bodyPr anchor="t" rtlCol="false" tIns="0" lIns="0" bIns="0" rIns="0">
            <a:spAutoFit/>
          </a:bodyPr>
          <a:lstStyle/>
          <a:p>
            <a:pPr algn="l" marL="0" indent="0" lvl="0">
              <a:lnSpc>
                <a:spcPts val="2638"/>
              </a:lnSpc>
            </a:pPr>
            <a:r>
              <a:rPr lang="en-US" b="true" sz="2398" spc="-119">
                <a:solidFill>
                  <a:srgbClr val="4962B8"/>
                </a:solidFill>
                <a:latin typeface="Open Sauce Bold"/>
                <a:ea typeface="Open Sauce Bold"/>
                <a:cs typeface="Open Sauce Bold"/>
                <a:sym typeface="Open Sauce Bold"/>
              </a:rPr>
              <a:t>Data Analytics</a:t>
            </a:r>
          </a:p>
        </p:txBody>
      </p:sp>
      <p:sp>
        <p:nvSpPr>
          <p:cNvPr name="TextBox 22" id="22"/>
          <p:cNvSpPr txBox="true"/>
          <p:nvPr/>
        </p:nvSpPr>
        <p:spPr>
          <a:xfrm rot="0">
            <a:off x="8583841" y="2938043"/>
            <a:ext cx="3556603" cy="1866900"/>
          </a:xfrm>
          <a:prstGeom prst="rect">
            <a:avLst/>
          </a:prstGeom>
        </p:spPr>
        <p:txBody>
          <a:bodyPr anchor="t" rtlCol="false" tIns="0" lIns="0" bIns="0" rIns="0">
            <a:spAutoFit/>
          </a:bodyPr>
          <a:lstStyle/>
          <a:p>
            <a:pPr algn="l" marL="0" indent="0" lvl="0">
              <a:lnSpc>
                <a:spcPts val="2124"/>
              </a:lnSpc>
            </a:pPr>
            <a:r>
              <a:rPr lang="en-US" sz="1770" spc="-88">
                <a:solidFill>
                  <a:srgbClr val="4962B8"/>
                </a:solidFill>
                <a:latin typeface="Open Sauce"/>
                <a:ea typeface="Open Sauce"/>
                <a:cs typeface="Open Sauce"/>
                <a:sym typeface="Open Sauce"/>
              </a:rPr>
              <a:t>Transform raw data into actionable business intelligence. Our advanced analytics platform provides real-time insights, predictive modeling, and comprehensive reporting to drive informed decision-making across your organization.</a:t>
            </a:r>
          </a:p>
        </p:txBody>
      </p:sp>
      <p:sp>
        <p:nvSpPr>
          <p:cNvPr name="TextBox 23" id="23"/>
          <p:cNvSpPr txBox="true"/>
          <p:nvPr/>
        </p:nvSpPr>
        <p:spPr>
          <a:xfrm rot="0">
            <a:off x="8583841" y="6328396"/>
            <a:ext cx="3556603" cy="344784"/>
          </a:xfrm>
          <a:prstGeom prst="rect">
            <a:avLst/>
          </a:prstGeom>
        </p:spPr>
        <p:txBody>
          <a:bodyPr anchor="t" rtlCol="false" tIns="0" lIns="0" bIns="0" rIns="0">
            <a:spAutoFit/>
          </a:bodyPr>
          <a:lstStyle/>
          <a:p>
            <a:pPr algn="l" marL="0" indent="0" lvl="0">
              <a:lnSpc>
                <a:spcPts val="2638"/>
              </a:lnSpc>
            </a:pPr>
            <a:r>
              <a:rPr lang="en-US" b="true" sz="2398" spc="-119">
                <a:solidFill>
                  <a:srgbClr val="ECEDFF"/>
                </a:solidFill>
                <a:latin typeface="Open Sauce Bold"/>
                <a:ea typeface="Open Sauce Bold"/>
                <a:cs typeface="Open Sauce Bold"/>
                <a:sym typeface="Open Sauce Bold"/>
              </a:rPr>
              <a:t>Operational Excellence</a:t>
            </a:r>
          </a:p>
        </p:txBody>
      </p:sp>
      <p:sp>
        <p:nvSpPr>
          <p:cNvPr name="TextBox 24" id="24"/>
          <p:cNvSpPr txBox="true"/>
          <p:nvPr/>
        </p:nvSpPr>
        <p:spPr>
          <a:xfrm rot="0">
            <a:off x="8583841" y="7039950"/>
            <a:ext cx="3556603" cy="1866900"/>
          </a:xfrm>
          <a:prstGeom prst="rect">
            <a:avLst/>
          </a:prstGeom>
        </p:spPr>
        <p:txBody>
          <a:bodyPr anchor="t" rtlCol="false" tIns="0" lIns="0" bIns="0" rIns="0">
            <a:spAutoFit/>
          </a:bodyPr>
          <a:lstStyle/>
          <a:p>
            <a:pPr algn="l" marL="0" indent="0" lvl="0">
              <a:lnSpc>
                <a:spcPts val="2124"/>
              </a:lnSpc>
            </a:pPr>
            <a:r>
              <a:rPr lang="en-US" sz="1770" spc="-88">
                <a:solidFill>
                  <a:srgbClr val="ECEDFF"/>
                </a:solidFill>
                <a:latin typeface="Open Sauce"/>
                <a:ea typeface="Open Sauce"/>
                <a:cs typeface="Open Sauce"/>
                <a:sym typeface="Open Sauce"/>
              </a:rPr>
              <a:t>Streamline your operations with automated workflows and intelligent process management. Reduce costs, eliminate bottlenecks, and achieve greater efficiency through our proven operational frameworks and tools.</a:t>
            </a:r>
          </a:p>
        </p:txBody>
      </p:sp>
      <p:grpSp>
        <p:nvGrpSpPr>
          <p:cNvPr name="Group 25" id="25"/>
          <p:cNvGrpSpPr/>
          <p:nvPr/>
        </p:nvGrpSpPr>
        <p:grpSpPr>
          <a:xfrm rot="0">
            <a:off x="748077" y="720391"/>
            <a:ext cx="16791846" cy="616617"/>
            <a:chOff x="0" y="0"/>
            <a:chExt cx="4422544" cy="162401"/>
          </a:xfrm>
        </p:grpSpPr>
        <p:sp>
          <p:nvSpPr>
            <p:cNvPr name="Freeform 26" id="26"/>
            <p:cNvSpPr/>
            <p:nvPr/>
          </p:nvSpPr>
          <p:spPr>
            <a:xfrm flipH="false" flipV="false" rot="0">
              <a:off x="0" y="0"/>
              <a:ext cx="4422544" cy="162401"/>
            </a:xfrm>
            <a:custGeom>
              <a:avLst/>
              <a:gdLst/>
              <a:ahLst/>
              <a:cxnLst/>
              <a:rect r="r" b="b" t="t" l="l"/>
              <a:pathLst>
                <a:path h="162401" w="4422544">
                  <a:moveTo>
                    <a:pt x="18442" y="0"/>
                  </a:moveTo>
                  <a:lnTo>
                    <a:pt x="4404102" y="0"/>
                  </a:lnTo>
                  <a:cubicBezTo>
                    <a:pt x="4408993" y="0"/>
                    <a:pt x="4413684" y="1943"/>
                    <a:pt x="4417142" y="5402"/>
                  </a:cubicBezTo>
                  <a:cubicBezTo>
                    <a:pt x="4420601" y="8860"/>
                    <a:pt x="4422544" y="13551"/>
                    <a:pt x="4422544" y="18442"/>
                  </a:cubicBezTo>
                  <a:lnTo>
                    <a:pt x="4422544" y="143959"/>
                  </a:lnTo>
                  <a:cubicBezTo>
                    <a:pt x="4422544" y="148850"/>
                    <a:pt x="4420601" y="153541"/>
                    <a:pt x="4417142" y="157000"/>
                  </a:cubicBezTo>
                  <a:cubicBezTo>
                    <a:pt x="4413684" y="160458"/>
                    <a:pt x="4408993" y="162401"/>
                    <a:pt x="4404102" y="162401"/>
                  </a:cubicBezTo>
                  <a:lnTo>
                    <a:pt x="18442" y="162401"/>
                  </a:lnTo>
                  <a:cubicBezTo>
                    <a:pt x="13551" y="162401"/>
                    <a:pt x="8860" y="160458"/>
                    <a:pt x="5402" y="157000"/>
                  </a:cubicBezTo>
                  <a:cubicBezTo>
                    <a:pt x="1943" y="153541"/>
                    <a:pt x="0" y="148850"/>
                    <a:pt x="0" y="143959"/>
                  </a:cubicBezTo>
                  <a:lnTo>
                    <a:pt x="0" y="18442"/>
                  </a:lnTo>
                  <a:cubicBezTo>
                    <a:pt x="0" y="13551"/>
                    <a:pt x="1943" y="8860"/>
                    <a:pt x="5402" y="5402"/>
                  </a:cubicBezTo>
                  <a:cubicBezTo>
                    <a:pt x="8860" y="1943"/>
                    <a:pt x="13551" y="0"/>
                    <a:pt x="18442" y="0"/>
                  </a:cubicBezTo>
                  <a:close/>
                </a:path>
              </a:pathLst>
            </a:custGeom>
            <a:solidFill>
              <a:srgbClr val="F1F2FF"/>
            </a:solidFill>
          </p:spPr>
        </p:sp>
        <p:sp>
          <p:nvSpPr>
            <p:cNvPr name="TextBox 27" id="27"/>
            <p:cNvSpPr txBox="true"/>
            <p:nvPr/>
          </p:nvSpPr>
          <p:spPr>
            <a:xfrm>
              <a:off x="0" y="-38100"/>
              <a:ext cx="4422544" cy="200501"/>
            </a:xfrm>
            <a:prstGeom prst="rect">
              <a:avLst/>
            </a:prstGeom>
          </p:spPr>
          <p:txBody>
            <a:bodyPr anchor="ctr" rtlCol="false" tIns="50800" lIns="50800" bIns="50800" rIns="50800"/>
            <a:lstStyle/>
            <a:p>
              <a:pPr algn="ctr" marL="0" indent="0" lvl="0">
                <a:lnSpc>
                  <a:spcPts val="2659"/>
                </a:lnSpc>
              </a:pPr>
            </a:p>
          </p:txBody>
        </p:sp>
      </p:grpSp>
      <p:sp>
        <p:nvSpPr>
          <p:cNvPr name="Freeform 28" id="28"/>
          <p:cNvSpPr/>
          <p:nvPr/>
        </p:nvSpPr>
        <p:spPr>
          <a:xfrm flipH="false" flipV="false" rot="0">
            <a:off x="1019814" y="805360"/>
            <a:ext cx="455718" cy="451908"/>
          </a:xfrm>
          <a:custGeom>
            <a:avLst/>
            <a:gdLst/>
            <a:ahLst/>
            <a:cxnLst/>
            <a:rect r="r" b="b" t="t" l="l"/>
            <a:pathLst>
              <a:path h="451908" w="455718">
                <a:moveTo>
                  <a:pt x="0" y="0"/>
                </a:moveTo>
                <a:lnTo>
                  <a:pt x="455719" y="0"/>
                </a:lnTo>
                <a:lnTo>
                  <a:pt x="455719" y="451908"/>
                </a:lnTo>
                <a:lnTo>
                  <a:pt x="0" y="451908"/>
                </a:lnTo>
                <a:lnTo>
                  <a:pt x="0" y="0"/>
                </a:lnTo>
                <a:close/>
              </a:path>
            </a:pathLst>
          </a:custGeom>
          <a:blipFill>
            <a:blip r:embed="rId3"/>
            <a:stretch>
              <a:fillRect l="0" t="0" r="0" b="0"/>
            </a:stretch>
          </a:blipFill>
        </p:spPr>
      </p:sp>
      <p:sp>
        <p:nvSpPr>
          <p:cNvPr name="Freeform 29" id="29"/>
          <p:cNvSpPr/>
          <p:nvPr/>
        </p:nvSpPr>
        <p:spPr>
          <a:xfrm flipH="false" flipV="false" rot="5400000">
            <a:off x="14893948" y="885817"/>
            <a:ext cx="350981" cy="328289"/>
          </a:xfrm>
          <a:custGeom>
            <a:avLst/>
            <a:gdLst/>
            <a:ahLst/>
            <a:cxnLst/>
            <a:rect r="r" b="b" t="t" l="l"/>
            <a:pathLst>
              <a:path h="328289" w="350981">
                <a:moveTo>
                  <a:pt x="0" y="0"/>
                </a:moveTo>
                <a:lnTo>
                  <a:pt x="350982" y="0"/>
                </a:lnTo>
                <a:lnTo>
                  <a:pt x="350982" y="328289"/>
                </a:lnTo>
                <a:lnTo>
                  <a:pt x="0" y="328289"/>
                </a:lnTo>
                <a:lnTo>
                  <a:pt x="0" y="0"/>
                </a:lnTo>
                <a:close/>
              </a:path>
            </a:pathLst>
          </a:custGeom>
          <a:blipFill>
            <a:blip r:embed="rId4"/>
            <a:stretch>
              <a:fillRect l="0" t="0" r="0" b="0"/>
            </a:stretch>
          </a:blipFill>
        </p:spPr>
      </p:sp>
      <p:sp>
        <p:nvSpPr>
          <p:cNvPr name="TextBox 30" id="30"/>
          <p:cNvSpPr txBox="true"/>
          <p:nvPr/>
        </p:nvSpPr>
        <p:spPr>
          <a:xfrm rot="0">
            <a:off x="1462096" y="856298"/>
            <a:ext cx="2070986" cy="306737"/>
          </a:xfrm>
          <a:prstGeom prst="rect">
            <a:avLst/>
          </a:prstGeom>
        </p:spPr>
        <p:txBody>
          <a:bodyPr anchor="t" rtlCol="false" tIns="0" lIns="0" bIns="0" rIns="0">
            <a:spAutoFit/>
          </a:bodyPr>
          <a:lstStyle/>
          <a:p>
            <a:pPr algn="r" marL="0" indent="0" lvl="0">
              <a:lnSpc>
                <a:spcPts val="2518"/>
              </a:lnSpc>
              <a:spcBef>
                <a:spcPct val="0"/>
              </a:spcBef>
            </a:pPr>
            <a:r>
              <a:rPr lang="en-US" sz="1798" spc="-89">
                <a:solidFill>
                  <a:srgbClr val="4962B8"/>
                </a:solidFill>
                <a:latin typeface="Open Sauce"/>
                <a:ea typeface="Open Sauce"/>
                <a:cs typeface="Open Sauce"/>
                <a:sym typeface="Open Sauce"/>
              </a:rPr>
              <a:t>Home</a:t>
            </a:r>
          </a:p>
        </p:txBody>
      </p:sp>
      <p:sp>
        <p:nvSpPr>
          <p:cNvPr name="TextBox 31" id="31"/>
          <p:cNvSpPr txBox="true"/>
          <p:nvPr/>
        </p:nvSpPr>
        <p:spPr>
          <a:xfrm rot="0">
            <a:off x="3842015" y="856298"/>
            <a:ext cx="2379920" cy="306737"/>
          </a:xfrm>
          <a:prstGeom prst="rect">
            <a:avLst/>
          </a:prstGeom>
        </p:spPr>
        <p:txBody>
          <a:bodyPr anchor="t" rtlCol="false" tIns="0" lIns="0" bIns="0" rIns="0">
            <a:spAutoFit/>
          </a:bodyPr>
          <a:lstStyle/>
          <a:p>
            <a:pPr algn="r" marL="0" indent="0" lvl="0">
              <a:lnSpc>
                <a:spcPts val="2518"/>
              </a:lnSpc>
              <a:spcBef>
                <a:spcPct val="0"/>
              </a:spcBef>
            </a:pPr>
            <a:r>
              <a:rPr lang="en-US" sz="1798" spc="-89">
                <a:solidFill>
                  <a:srgbClr val="4962B8"/>
                </a:solidFill>
                <a:latin typeface="Open Sauce"/>
                <a:ea typeface="Open Sauce"/>
                <a:cs typeface="Open Sauce"/>
                <a:sym typeface="Open Sauce"/>
              </a:rPr>
              <a:t>About</a:t>
            </a:r>
          </a:p>
        </p:txBody>
      </p:sp>
      <p:sp>
        <p:nvSpPr>
          <p:cNvPr name="TextBox 32" id="32"/>
          <p:cNvSpPr txBox="true"/>
          <p:nvPr/>
        </p:nvSpPr>
        <p:spPr>
          <a:xfrm rot="0">
            <a:off x="6526735" y="874579"/>
            <a:ext cx="2589202" cy="306737"/>
          </a:xfrm>
          <a:prstGeom prst="rect">
            <a:avLst/>
          </a:prstGeom>
        </p:spPr>
        <p:txBody>
          <a:bodyPr anchor="t" rtlCol="false" tIns="0" lIns="0" bIns="0" rIns="0">
            <a:spAutoFit/>
          </a:bodyPr>
          <a:lstStyle/>
          <a:p>
            <a:pPr algn="r" marL="0" indent="0" lvl="0">
              <a:lnSpc>
                <a:spcPts val="2518"/>
              </a:lnSpc>
              <a:spcBef>
                <a:spcPct val="0"/>
              </a:spcBef>
            </a:pPr>
            <a:r>
              <a:rPr lang="en-US" sz="1798" spc="-89">
                <a:solidFill>
                  <a:srgbClr val="4962B8"/>
                </a:solidFill>
                <a:latin typeface="Open Sauce"/>
                <a:ea typeface="Open Sauce"/>
                <a:cs typeface="Open Sauce"/>
                <a:sym typeface="Open Sauce"/>
              </a:rPr>
              <a:t>Service</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2B50A6">
                <a:alpha val="100000"/>
              </a:srgbClr>
            </a:gs>
            <a:gs pos="50000">
              <a:srgbClr val="627EC5">
                <a:alpha val="100000"/>
              </a:srgbClr>
            </a:gs>
            <a:gs pos="100000">
              <a:srgbClr val="B6C6FF">
                <a:alpha val="100000"/>
              </a:srgbClr>
            </a:gs>
          </a:gsLst>
          <a:path path="circle">
            <a:fillToRect l="0" r="100000" t="0" b="100000"/>
          </a:path>
          <a:tileRect r="0" l="-100000" b="0" t="-100000"/>
        </a:gradFill>
      </p:bgPr>
    </p:bg>
    <p:spTree>
      <p:nvGrpSpPr>
        <p:cNvPr id="1" name=""/>
        <p:cNvGrpSpPr/>
        <p:nvPr/>
      </p:nvGrpSpPr>
      <p:grpSpPr>
        <a:xfrm>
          <a:off x="0" y="0"/>
          <a:ext cx="0" cy="0"/>
          <a:chOff x="0" y="0"/>
          <a:chExt cx="0" cy="0"/>
        </a:xfrm>
      </p:grpSpPr>
      <p:grpSp>
        <p:nvGrpSpPr>
          <p:cNvPr name="Group 2" id="2"/>
          <p:cNvGrpSpPr/>
          <p:nvPr/>
        </p:nvGrpSpPr>
        <p:grpSpPr>
          <a:xfrm rot="0">
            <a:off x="11328750" y="1546506"/>
            <a:ext cx="6211173" cy="8021276"/>
            <a:chOff x="0" y="0"/>
            <a:chExt cx="2424645" cy="3131252"/>
          </a:xfrm>
        </p:grpSpPr>
        <p:sp>
          <p:nvSpPr>
            <p:cNvPr name="Freeform 3" id="3"/>
            <p:cNvSpPr/>
            <p:nvPr/>
          </p:nvSpPr>
          <p:spPr>
            <a:xfrm flipH="false" flipV="false" rot="0">
              <a:off x="0" y="0"/>
              <a:ext cx="2424645" cy="3131252"/>
            </a:xfrm>
            <a:custGeom>
              <a:avLst/>
              <a:gdLst/>
              <a:ahLst/>
              <a:cxnLst/>
              <a:rect r="r" b="b" t="t" l="l"/>
              <a:pathLst>
                <a:path h="3131252" w="2424645">
                  <a:moveTo>
                    <a:pt x="49858" y="0"/>
                  </a:moveTo>
                  <a:lnTo>
                    <a:pt x="2374787" y="0"/>
                  </a:lnTo>
                  <a:cubicBezTo>
                    <a:pt x="2402323" y="0"/>
                    <a:pt x="2424645" y="22322"/>
                    <a:pt x="2424645" y="49858"/>
                  </a:cubicBezTo>
                  <a:lnTo>
                    <a:pt x="2424645" y="3081394"/>
                  </a:lnTo>
                  <a:cubicBezTo>
                    <a:pt x="2424645" y="3094617"/>
                    <a:pt x="2419392" y="3107299"/>
                    <a:pt x="2410042" y="3116649"/>
                  </a:cubicBezTo>
                  <a:cubicBezTo>
                    <a:pt x="2400692" y="3125999"/>
                    <a:pt x="2388010" y="3131252"/>
                    <a:pt x="2374787" y="3131252"/>
                  </a:cubicBezTo>
                  <a:lnTo>
                    <a:pt x="49858" y="3131252"/>
                  </a:lnTo>
                  <a:cubicBezTo>
                    <a:pt x="36635" y="3131252"/>
                    <a:pt x="23953" y="3125999"/>
                    <a:pt x="14603" y="3116649"/>
                  </a:cubicBezTo>
                  <a:cubicBezTo>
                    <a:pt x="5253" y="3107299"/>
                    <a:pt x="0" y="3094617"/>
                    <a:pt x="0" y="3081394"/>
                  </a:cubicBezTo>
                  <a:lnTo>
                    <a:pt x="0" y="49858"/>
                  </a:lnTo>
                  <a:cubicBezTo>
                    <a:pt x="0" y="36635"/>
                    <a:pt x="5253" y="23953"/>
                    <a:pt x="14603" y="14603"/>
                  </a:cubicBezTo>
                  <a:cubicBezTo>
                    <a:pt x="23953" y="5253"/>
                    <a:pt x="36635" y="0"/>
                    <a:pt x="49858" y="0"/>
                  </a:cubicBezTo>
                  <a:close/>
                </a:path>
              </a:pathLst>
            </a:custGeom>
            <a:blipFill>
              <a:blip r:embed="rId2"/>
              <a:stretch>
                <a:fillRect l="-5913" t="0" r="-87624" b="0"/>
              </a:stretch>
            </a:blipFill>
          </p:spPr>
        </p:sp>
      </p:grpSp>
      <p:sp>
        <p:nvSpPr>
          <p:cNvPr name="TextBox 4" id="4"/>
          <p:cNvSpPr txBox="true"/>
          <p:nvPr/>
        </p:nvSpPr>
        <p:spPr>
          <a:xfrm rot="0">
            <a:off x="12215685" y="2164469"/>
            <a:ext cx="4605943" cy="2024951"/>
          </a:xfrm>
          <a:prstGeom prst="rect">
            <a:avLst/>
          </a:prstGeom>
        </p:spPr>
        <p:txBody>
          <a:bodyPr anchor="t" rtlCol="false" tIns="0" lIns="0" bIns="0" rIns="0">
            <a:spAutoFit/>
          </a:bodyPr>
          <a:lstStyle/>
          <a:p>
            <a:pPr algn="r" marL="0" indent="0" lvl="0">
              <a:lnSpc>
                <a:spcPts val="7914"/>
              </a:lnSpc>
            </a:pPr>
            <a:r>
              <a:rPr lang="en-US" sz="7194" spc="-359">
                <a:solidFill>
                  <a:srgbClr val="ECEDFF"/>
                </a:solidFill>
                <a:latin typeface="Open Sauce"/>
                <a:ea typeface="Open Sauce"/>
                <a:cs typeface="Open Sauce"/>
                <a:sym typeface="Open Sauce"/>
              </a:rPr>
              <a:t>Business Model</a:t>
            </a:r>
          </a:p>
        </p:txBody>
      </p:sp>
      <p:grpSp>
        <p:nvGrpSpPr>
          <p:cNvPr name="Group 5" id="5"/>
          <p:cNvGrpSpPr/>
          <p:nvPr/>
        </p:nvGrpSpPr>
        <p:grpSpPr>
          <a:xfrm rot="0">
            <a:off x="748077" y="1546506"/>
            <a:ext cx="5068033" cy="8021276"/>
            <a:chOff x="0" y="0"/>
            <a:chExt cx="1334791" cy="2112600"/>
          </a:xfrm>
        </p:grpSpPr>
        <p:sp>
          <p:nvSpPr>
            <p:cNvPr name="Freeform 6" id="6"/>
            <p:cNvSpPr/>
            <p:nvPr/>
          </p:nvSpPr>
          <p:spPr>
            <a:xfrm flipH="false" flipV="false" rot="0">
              <a:off x="0" y="0"/>
              <a:ext cx="1334791" cy="2112600"/>
            </a:xfrm>
            <a:custGeom>
              <a:avLst/>
              <a:gdLst/>
              <a:ahLst/>
              <a:cxnLst/>
              <a:rect r="r" b="b" t="t" l="l"/>
              <a:pathLst>
                <a:path h="2112600" w="1334791">
                  <a:moveTo>
                    <a:pt x="61104" y="0"/>
                  </a:moveTo>
                  <a:lnTo>
                    <a:pt x="1273687" y="0"/>
                  </a:lnTo>
                  <a:cubicBezTo>
                    <a:pt x="1289892" y="0"/>
                    <a:pt x="1305434" y="6438"/>
                    <a:pt x="1316894" y="17897"/>
                  </a:cubicBezTo>
                  <a:cubicBezTo>
                    <a:pt x="1328353" y="29356"/>
                    <a:pt x="1334791" y="44898"/>
                    <a:pt x="1334791" y="61104"/>
                  </a:cubicBezTo>
                  <a:lnTo>
                    <a:pt x="1334791" y="2051496"/>
                  </a:lnTo>
                  <a:cubicBezTo>
                    <a:pt x="1334791" y="2085242"/>
                    <a:pt x="1307433" y="2112600"/>
                    <a:pt x="1273687" y="2112600"/>
                  </a:cubicBezTo>
                  <a:lnTo>
                    <a:pt x="61104" y="2112600"/>
                  </a:lnTo>
                  <a:cubicBezTo>
                    <a:pt x="27357" y="2112600"/>
                    <a:pt x="0" y="2085242"/>
                    <a:pt x="0" y="2051496"/>
                  </a:cubicBezTo>
                  <a:lnTo>
                    <a:pt x="0" y="61104"/>
                  </a:lnTo>
                  <a:cubicBezTo>
                    <a:pt x="0" y="27357"/>
                    <a:pt x="27357" y="0"/>
                    <a:pt x="61104" y="0"/>
                  </a:cubicBezTo>
                  <a:close/>
                </a:path>
              </a:pathLst>
            </a:custGeom>
            <a:solidFill>
              <a:srgbClr val="4962B8"/>
            </a:solidFill>
            <a:ln w="19050" cap="rnd">
              <a:solidFill>
                <a:srgbClr val="ECEDFF"/>
              </a:solidFill>
              <a:prstDash val="solid"/>
              <a:round/>
            </a:ln>
          </p:spPr>
        </p:sp>
        <p:sp>
          <p:nvSpPr>
            <p:cNvPr name="TextBox 7" id="7"/>
            <p:cNvSpPr txBox="true"/>
            <p:nvPr/>
          </p:nvSpPr>
          <p:spPr>
            <a:xfrm>
              <a:off x="0" y="-38100"/>
              <a:ext cx="1334791" cy="2150700"/>
            </a:xfrm>
            <a:prstGeom prst="rect">
              <a:avLst/>
            </a:prstGeom>
          </p:spPr>
          <p:txBody>
            <a:bodyPr anchor="ctr" rtlCol="false" tIns="50800" lIns="50800" bIns="50800" rIns="50800"/>
            <a:lstStyle/>
            <a:p>
              <a:pPr algn="ctr" marL="0" indent="0" lvl="0">
                <a:lnSpc>
                  <a:spcPts val="2520"/>
                </a:lnSpc>
              </a:pPr>
            </a:p>
          </p:txBody>
        </p:sp>
      </p:grpSp>
      <p:grpSp>
        <p:nvGrpSpPr>
          <p:cNvPr name="Group 8" id="8"/>
          <p:cNvGrpSpPr/>
          <p:nvPr/>
        </p:nvGrpSpPr>
        <p:grpSpPr>
          <a:xfrm rot="0">
            <a:off x="6047436" y="1546506"/>
            <a:ext cx="5068033" cy="8021276"/>
            <a:chOff x="0" y="0"/>
            <a:chExt cx="1334791" cy="2112600"/>
          </a:xfrm>
        </p:grpSpPr>
        <p:sp>
          <p:nvSpPr>
            <p:cNvPr name="Freeform 9" id="9"/>
            <p:cNvSpPr/>
            <p:nvPr/>
          </p:nvSpPr>
          <p:spPr>
            <a:xfrm flipH="false" flipV="false" rot="0">
              <a:off x="0" y="0"/>
              <a:ext cx="1334791" cy="2112600"/>
            </a:xfrm>
            <a:custGeom>
              <a:avLst/>
              <a:gdLst/>
              <a:ahLst/>
              <a:cxnLst/>
              <a:rect r="r" b="b" t="t" l="l"/>
              <a:pathLst>
                <a:path h="2112600" w="1334791">
                  <a:moveTo>
                    <a:pt x="61104" y="0"/>
                  </a:moveTo>
                  <a:lnTo>
                    <a:pt x="1273687" y="0"/>
                  </a:lnTo>
                  <a:cubicBezTo>
                    <a:pt x="1289892" y="0"/>
                    <a:pt x="1305434" y="6438"/>
                    <a:pt x="1316894" y="17897"/>
                  </a:cubicBezTo>
                  <a:cubicBezTo>
                    <a:pt x="1328353" y="29356"/>
                    <a:pt x="1334791" y="44898"/>
                    <a:pt x="1334791" y="61104"/>
                  </a:cubicBezTo>
                  <a:lnTo>
                    <a:pt x="1334791" y="2051496"/>
                  </a:lnTo>
                  <a:cubicBezTo>
                    <a:pt x="1334791" y="2085242"/>
                    <a:pt x="1307433" y="2112600"/>
                    <a:pt x="1273687" y="2112600"/>
                  </a:cubicBezTo>
                  <a:lnTo>
                    <a:pt x="61104" y="2112600"/>
                  </a:lnTo>
                  <a:cubicBezTo>
                    <a:pt x="27357" y="2112600"/>
                    <a:pt x="0" y="2085242"/>
                    <a:pt x="0" y="2051496"/>
                  </a:cubicBezTo>
                  <a:lnTo>
                    <a:pt x="0" y="61104"/>
                  </a:lnTo>
                  <a:cubicBezTo>
                    <a:pt x="0" y="27357"/>
                    <a:pt x="27357" y="0"/>
                    <a:pt x="61104" y="0"/>
                  </a:cubicBezTo>
                  <a:close/>
                </a:path>
              </a:pathLst>
            </a:custGeom>
            <a:solidFill>
              <a:srgbClr val="F1F2FF"/>
            </a:solidFill>
          </p:spPr>
        </p:sp>
        <p:sp>
          <p:nvSpPr>
            <p:cNvPr name="TextBox 10" id="10"/>
            <p:cNvSpPr txBox="true"/>
            <p:nvPr/>
          </p:nvSpPr>
          <p:spPr>
            <a:xfrm>
              <a:off x="0" y="-38100"/>
              <a:ext cx="1334791" cy="2150700"/>
            </a:xfrm>
            <a:prstGeom prst="rect">
              <a:avLst/>
            </a:prstGeom>
          </p:spPr>
          <p:txBody>
            <a:bodyPr anchor="ctr" rtlCol="false" tIns="50800" lIns="50800" bIns="50800" rIns="50800"/>
            <a:lstStyle/>
            <a:p>
              <a:pPr algn="ctr" marL="0" indent="0" lvl="0">
                <a:lnSpc>
                  <a:spcPts val="2520"/>
                </a:lnSpc>
              </a:pPr>
            </a:p>
          </p:txBody>
        </p:sp>
      </p:grpSp>
      <p:grpSp>
        <p:nvGrpSpPr>
          <p:cNvPr name="Group 11" id="11"/>
          <p:cNvGrpSpPr/>
          <p:nvPr/>
        </p:nvGrpSpPr>
        <p:grpSpPr>
          <a:xfrm rot="0">
            <a:off x="899755" y="1752151"/>
            <a:ext cx="691286" cy="691286"/>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CEDFF"/>
            </a:solidFill>
          </p:spPr>
        </p:sp>
        <p:sp>
          <p:nvSpPr>
            <p:cNvPr name="TextBox 13" id="13"/>
            <p:cNvSpPr txBox="true"/>
            <p:nvPr/>
          </p:nvSpPr>
          <p:spPr>
            <a:xfrm>
              <a:off x="76200" y="38100"/>
              <a:ext cx="660400" cy="698500"/>
            </a:xfrm>
            <a:prstGeom prst="rect">
              <a:avLst/>
            </a:prstGeom>
          </p:spPr>
          <p:txBody>
            <a:bodyPr anchor="ctr" rtlCol="false" tIns="50800" lIns="50800" bIns="50800" rIns="50800"/>
            <a:lstStyle/>
            <a:p>
              <a:pPr algn="ctr" marL="0" indent="0" lvl="0">
                <a:lnSpc>
                  <a:spcPts val="2520"/>
                </a:lnSpc>
              </a:pPr>
            </a:p>
          </p:txBody>
        </p:sp>
      </p:grpSp>
      <p:sp>
        <p:nvSpPr>
          <p:cNvPr name="TextBox 14" id="14"/>
          <p:cNvSpPr txBox="true"/>
          <p:nvPr/>
        </p:nvSpPr>
        <p:spPr>
          <a:xfrm rot="0">
            <a:off x="1058576" y="1934916"/>
            <a:ext cx="373643" cy="344784"/>
          </a:xfrm>
          <a:prstGeom prst="rect">
            <a:avLst/>
          </a:prstGeom>
        </p:spPr>
        <p:txBody>
          <a:bodyPr anchor="t" rtlCol="false" tIns="0" lIns="0" bIns="0" rIns="0">
            <a:spAutoFit/>
          </a:bodyPr>
          <a:lstStyle/>
          <a:p>
            <a:pPr algn="ctr" marL="0" indent="0" lvl="0">
              <a:lnSpc>
                <a:spcPts val="2638"/>
              </a:lnSpc>
            </a:pPr>
            <a:r>
              <a:rPr lang="en-US" b="true" sz="2398" spc="-119">
                <a:solidFill>
                  <a:srgbClr val="4962B8"/>
                </a:solidFill>
                <a:latin typeface="Open Sauce Bold"/>
                <a:ea typeface="Open Sauce Bold"/>
                <a:cs typeface="Open Sauce Bold"/>
                <a:sym typeface="Open Sauce Bold"/>
              </a:rPr>
              <a:t>05</a:t>
            </a:r>
          </a:p>
        </p:txBody>
      </p:sp>
      <p:grpSp>
        <p:nvGrpSpPr>
          <p:cNvPr name="Group 15" id="15"/>
          <p:cNvGrpSpPr/>
          <p:nvPr/>
        </p:nvGrpSpPr>
        <p:grpSpPr>
          <a:xfrm rot="0">
            <a:off x="6221935" y="1752151"/>
            <a:ext cx="691286" cy="691286"/>
            <a:chOff x="0" y="0"/>
            <a:chExt cx="812800" cy="812800"/>
          </a:xfrm>
        </p:grpSpPr>
        <p:sp>
          <p:nvSpPr>
            <p:cNvPr name="Freeform 16" id="1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962B8"/>
            </a:solidFill>
          </p:spPr>
        </p:sp>
        <p:sp>
          <p:nvSpPr>
            <p:cNvPr name="TextBox 17" id="17"/>
            <p:cNvSpPr txBox="true"/>
            <p:nvPr/>
          </p:nvSpPr>
          <p:spPr>
            <a:xfrm>
              <a:off x="76200" y="38100"/>
              <a:ext cx="660400" cy="698500"/>
            </a:xfrm>
            <a:prstGeom prst="rect">
              <a:avLst/>
            </a:prstGeom>
          </p:spPr>
          <p:txBody>
            <a:bodyPr anchor="ctr" rtlCol="false" tIns="50800" lIns="50800" bIns="50800" rIns="50800"/>
            <a:lstStyle/>
            <a:p>
              <a:pPr algn="ctr" marL="0" indent="0" lvl="0">
                <a:lnSpc>
                  <a:spcPts val="2520"/>
                </a:lnSpc>
              </a:pPr>
            </a:p>
          </p:txBody>
        </p:sp>
      </p:grpSp>
      <p:sp>
        <p:nvSpPr>
          <p:cNvPr name="TextBox 18" id="18"/>
          <p:cNvSpPr txBox="true"/>
          <p:nvPr/>
        </p:nvSpPr>
        <p:spPr>
          <a:xfrm rot="0">
            <a:off x="6380757" y="1934916"/>
            <a:ext cx="373643" cy="344784"/>
          </a:xfrm>
          <a:prstGeom prst="rect">
            <a:avLst/>
          </a:prstGeom>
        </p:spPr>
        <p:txBody>
          <a:bodyPr anchor="t" rtlCol="false" tIns="0" lIns="0" bIns="0" rIns="0">
            <a:spAutoFit/>
          </a:bodyPr>
          <a:lstStyle/>
          <a:p>
            <a:pPr algn="ctr" marL="0" indent="0" lvl="0">
              <a:lnSpc>
                <a:spcPts val="2638"/>
              </a:lnSpc>
            </a:pPr>
            <a:r>
              <a:rPr lang="en-US" b="true" sz="2398" spc="-119">
                <a:solidFill>
                  <a:srgbClr val="ECEDFF"/>
                </a:solidFill>
                <a:latin typeface="Open Sauce Bold"/>
                <a:ea typeface="Open Sauce Bold"/>
                <a:cs typeface="Open Sauce Bold"/>
                <a:sym typeface="Open Sauce Bold"/>
              </a:rPr>
              <a:t>02</a:t>
            </a:r>
          </a:p>
        </p:txBody>
      </p:sp>
      <p:sp>
        <p:nvSpPr>
          <p:cNvPr name="TextBox 19" id="19"/>
          <p:cNvSpPr txBox="true"/>
          <p:nvPr/>
        </p:nvSpPr>
        <p:spPr>
          <a:xfrm rot="0">
            <a:off x="6913221" y="4480455"/>
            <a:ext cx="3666968" cy="344784"/>
          </a:xfrm>
          <a:prstGeom prst="rect">
            <a:avLst/>
          </a:prstGeom>
        </p:spPr>
        <p:txBody>
          <a:bodyPr anchor="t" rtlCol="false" tIns="0" lIns="0" bIns="0" rIns="0">
            <a:spAutoFit/>
          </a:bodyPr>
          <a:lstStyle/>
          <a:p>
            <a:pPr algn="r" marL="0" indent="0" lvl="0">
              <a:lnSpc>
                <a:spcPts val="2638"/>
              </a:lnSpc>
            </a:pPr>
            <a:r>
              <a:rPr lang="en-US" b="true" sz="2398" spc="-119">
                <a:solidFill>
                  <a:srgbClr val="4962B8"/>
                </a:solidFill>
                <a:latin typeface="Open Sauce Bold"/>
                <a:ea typeface="Open Sauce Bold"/>
                <a:cs typeface="Open Sauce Bold"/>
                <a:sym typeface="Open Sauce Bold"/>
              </a:rPr>
              <a:t>Revenue Streams</a:t>
            </a:r>
          </a:p>
        </p:txBody>
      </p:sp>
      <p:sp>
        <p:nvSpPr>
          <p:cNvPr name="TextBox 20" id="20"/>
          <p:cNvSpPr txBox="true"/>
          <p:nvPr/>
        </p:nvSpPr>
        <p:spPr>
          <a:xfrm rot="0">
            <a:off x="6913221" y="5357907"/>
            <a:ext cx="3666968" cy="2933700"/>
          </a:xfrm>
          <a:prstGeom prst="rect">
            <a:avLst/>
          </a:prstGeom>
        </p:spPr>
        <p:txBody>
          <a:bodyPr anchor="t" rtlCol="false" tIns="0" lIns="0" bIns="0" rIns="0">
            <a:spAutoFit/>
          </a:bodyPr>
          <a:lstStyle/>
          <a:p>
            <a:pPr algn="r" marL="0" indent="0" lvl="0">
              <a:lnSpc>
                <a:spcPts val="2158"/>
              </a:lnSpc>
            </a:pPr>
            <a:r>
              <a:rPr lang="en-US" sz="1798" spc="-89">
                <a:solidFill>
                  <a:srgbClr val="4962B8"/>
                </a:solidFill>
                <a:latin typeface="Open Sauce"/>
                <a:ea typeface="Open Sauce"/>
                <a:cs typeface="Open Sauce"/>
                <a:sym typeface="Open Sauce"/>
              </a:rPr>
              <a:t>Our diversified revenue model includes subscription-based services, project-based consulting fees, and licensing arrangements. Enterprise clients benefit from annual contracts with tiered pricing based on usage and support levels. Additional revenue comes from training programs, implementation services, and ongoing maintenance agreements.</a:t>
            </a:r>
          </a:p>
        </p:txBody>
      </p:sp>
      <p:sp>
        <p:nvSpPr>
          <p:cNvPr name="TextBox 21" id="21"/>
          <p:cNvSpPr txBox="true"/>
          <p:nvPr/>
        </p:nvSpPr>
        <p:spPr>
          <a:xfrm rot="0">
            <a:off x="1462096" y="4480455"/>
            <a:ext cx="3666968" cy="344784"/>
          </a:xfrm>
          <a:prstGeom prst="rect">
            <a:avLst/>
          </a:prstGeom>
        </p:spPr>
        <p:txBody>
          <a:bodyPr anchor="t" rtlCol="false" tIns="0" lIns="0" bIns="0" rIns="0">
            <a:spAutoFit/>
          </a:bodyPr>
          <a:lstStyle/>
          <a:p>
            <a:pPr algn="r" marL="0" indent="0" lvl="0">
              <a:lnSpc>
                <a:spcPts val="2638"/>
              </a:lnSpc>
            </a:pPr>
            <a:r>
              <a:rPr lang="en-US" b="true" sz="2398" spc="-119">
                <a:solidFill>
                  <a:srgbClr val="ECEDFF"/>
                </a:solidFill>
                <a:latin typeface="Open Sauce Bold"/>
                <a:ea typeface="Open Sauce Bold"/>
                <a:cs typeface="Open Sauce Bold"/>
                <a:sym typeface="Open Sauce Bold"/>
              </a:rPr>
              <a:t>Customer Needs</a:t>
            </a:r>
          </a:p>
        </p:txBody>
      </p:sp>
      <p:sp>
        <p:nvSpPr>
          <p:cNvPr name="TextBox 22" id="22"/>
          <p:cNvSpPr txBox="true"/>
          <p:nvPr/>
        </p:nvSpPr>
        <p:spPr>
          <a:xfrm rot="0">
            <a:off x="1462096" y="5357907"/>
            <a:ext cx="3666968" cy="2933700"/>
          </a:xfrm>
          <a:prstGeom prst="rect">
            <a:avLst/>
          </a:prstGeom>
        </p:spPr>
        <p:txBody>
          <a:bodyPr anchor="t" rtlCol="false" tIns="0" lIns="0" bIns="0" rIns="0">
            <a:spAutoFit/>
          </a:bodyPr>
          <a:lstStyle/>
          <a:p>
            <a:pPr algn="r" marL="0" indent="0" lvl="0">
              <a:lnSpc>
                <a:spcPts val="2158"/>
              </a:lnSpc>
            </a:pPr>
            <a:r>
              <a:rPr lang="en-US" sz="1798" spc="-89">
                <a:solidFill>
                  <a:srgbClr val="ECEDFF"/>
                </a:solidFill>
                <a:latin typeface="Open Sauce"/>
                <a:ea typeface="Open Sauce"/>
                <a:cs typeface="Open Sauce"/>
                <a:sym typeface="Open Sauce"/>
              </a:rPr>
              <a:t>Modern businesses face increasing complexity in operations, data management, and market competition. They need streamlined solutions that reduce operational overhead while improving efficiency. Our target customers seek reliable partners who understand their industry challenges and can deliver measurable results with minimal disruption to existing workflows.</a:t>
            </a:r>
          </a:p>
        </p:txBody>
      </p:sp>
      <p:grpSp>
        <p:nvGrpSpPr>
          <p:cNvPr name="Group 23" id="23"/>
          <p:cNvGrpSpPr/>
          <p:nvPr/>
        </p:nvGrpSpPr>
        <p:grpSpPr>
          <a:xfrm rot="0">
            <a:off x="748077" y="720391"/>
            <a:ext cx="16791846" cy="616617"/>
            <a:chOff x="0" y="0"/>
            <a:chExt cx="4422544" cy="162401"/>
          </a:xfrm>
        </p:grpSpPr>
        <p:sp>
          <p:nvSpPr>
            <p:cNvPr name="Freeform 24" id="24"/>
            <p:cNvSpPr/>
            <p:nvPr/>
          </p:nvSpPr>
          <p:spPr>
            <a:xfrm flipH="false" flipV="false" rot="0">
              <a:off x="0" y="0"/>
              <a:ext cx="4422544" cy="162401"/>
            </a:xfrm>
            <a:custGeom>
              <a:avLst/>
              <a:gdLst/>
              <a:ahLst/>
              <a:cxnLst/>
              <a:rect r="r" b="b" t="t" l="l"/>
              <a:pathLst>
                <a:path h="162401" w="4422544">
                  <a:moveTo>
                    <a:pt x="18442" y="0"/>
                  </a:moveTo>
                  <a:lnTo>
                    <a:pt x="4404102" y="0"/>
                  </a:lnTo>
                  <a:cubicBezTo>
                    <a:pt x="4408993" y="0"/>
                    <a:pt x="4413684" y="1943"/>
                    <a:pt x="4417142" y="5402"/>
                  </a:cubicBezTo>
                  <a:cubicBezTo>
                    <a:pt x="4420601" y="8860"/>
                    <a:pt x="4422544" y="13551"/>
                    <a:pt x="4422544" y="18442"/>
                  </a:cubicBezTo>
                  <a:lnTo>
                    <a:pt x="4422544" y="143959"/>
                  </a:lnTo>
                  <a:cubicBezTo>
                    <a:pt x="4422544" y="148850"/>
                    <a:pt x="4420601" y="153541"/>
                    <a:pt x="4417142" y="157000"/>
                  </a:cubicBezTo>
                  <a:cubicBezTo>
                    <a:pt x="4413684" y="160458"/>
                    <a:pt x="4408993" y="162401"/>
                    <a:pt x="4404102" y="162401"/>
                  </a:cubicBezTo>
                  <a:lnTo>
                    <a:pt x="18442" y="162401"/>
                  </a:lnTo>
                  <a:cubicBezTo>
                    <a:pt x="13551" y="162401"/>
                    <a:pt x="8860" y="160458"/>
                    <a:pt x="5402" y="157000"/>
                  </a:cubicBezTo>
                  <a:cubicBezTo>
                    <a:pt x="1943" y="153541"/>
                    <a:pt x="0" y="148850"/>
                    <a:pt x="0" y="143959"/>
                  </a:cubicBezTo>
                  <a:lnTo>
                    <a:pt x="0" y="18442"/>
                  </a:lnTo>
                  <a:cubicBezTo>
                    <a:pt x="0" y="13551"/>
                    <a:pt x="1943" y="8860"/>
                    <a:pt x="5402" y="5402"/>
                  </a:cubicBezTo>
                  <a:cubicBezTo>
                    <a:pt x="8860" y="1943"/>
                    <a:pt x="13551" y="0"/>
                    <a:pt x="18442" y="0"/>
                  </a:cubicBezTo>
                  <a:close/>
                </a:path>
              </a:pathLst>
            </a:custGeom>
            <a:solidFill>
              <a:srgbClr val="F1F2FF"/>
            </a:solidFill>
          </p:spPr>
        </p:sp>
        <p:sp>
          <p:nvSpPr>
            <p:cNvPr name="TextBox 25" id="25"/>
            <p:cNvSpPr txBox="true"/>
            <p:nvPr/>
          </p:nvSpPr>
          <p:spPr>
            <a:xfrm>
              <a:off x="0" y="-38100"/>
              <a:ext cx="4422544" cy="200501"/>
            </a:xfrm>
            <a:prstGeom prst="rect">
              <a:avLst/>
            </a:prstGeom>
          </p:spPr>
          <p:txBody>
            <a:bodyPr anchor="ctr" rtlCol="false" tIns="50800" lIns="50800" bIns="50800" rIns="50800"/>
            <a:lstStyle/>
            <a:p>
              <a:pPr algn="ctr" marL="0" indent="0" lvl="0">
                <a:lnSpc>
                  <a:spcPts val="2659"/>
                </a:lnSpc>
              </a:pPr>
            </a:p>
          </p:txBody>
        </p:sp>
      </p:grpSp>
      <p:sp>
        <p:nvSpPr>
          <p:cNvPr name="TextBox 26" id="26"/>
          <p:cNvSpPr txBox="true"/>
          <p:nvPr/>
        </p:nvSpPr>
        <p:spPr>
          <a:xfrm rot="0">
            <a:off x="13666967" y="856298"/>
            <a:ext cx="3458983" cy="306737"/>
          </a:xfrm>
          <a:prstGeom prst="rect">
            <a:avLst/>
          </a:prstGeom>
        </p:spPr>
        <p:txBody>
          <a:bodyPr anchor="t" rtlCol="false" tIns="0" lIns="0" bIns="0" rIns="0">
            <a:spAutoFit/>
          </a:bodyPr>
          <a:lstStyle/>
          <a:p>
            <a:pPr algn="r" marL="0" indent="0" lvl="0">
              <a:lnSpc>
                <a:spcPts val="2518"/>
              </a:lnSpc>
              <a:spcBef>
                <a:spcPct val="0"/>
              </a:spcBef>
            </a:pPr>
            <a:r>
              <a:rPr lang="en-US" sz="1798" spc="-89">
                <a:solidFill>
                  <a:srgbClr val="4962B8"/>
                </a:solidFill>
                <a:latin typeface="Open Sauce"/>
                <a:ea typeface="Open Sauce"/>
                <a:cs typeface="Open Sauce"/>
                <a:sym typeface="Open Sauce"/>
              </a:rPr>
              <a:t>Your company </a:t>
            </a:r>
          </a:p>
        </p:txBody>
      </p:sp>
      <p:sp>
        <p:nvSpPr>
          <p:cNvPr name="Freeform 27" id="27"/>
          <p:cNvSpPr/>
          <p:nvPr/>
        </p:nvSpPr>
        <p:spPr>
          <a:xfrm flipH="true" flipV="false" rot="0">
            <a:off x="1028700" y="812002"/>
            <a:ext cx="433396" cy="433396"/>
          </a:xfrm>
          <a:custGeom>
            <a:avLst/>
            <a:gdLst/>
            <a:ahLst/>
            <a:cxnLst/>
            <a:rect r="r" b="b" t="t" l="l"/>
            <a:pathLst>
              <a:path h="433396" w="433396">
                <a:moveTo>
                  <a:pt x="433396" y="0"/>
                </a:moveTo>
                <a:lnTo>
                  <a:pt x="0" y="0"/>
                </a:lnTo>
                <a:lnTo>
                  <a:pt x="0" y="433396"/>
                </a:lnTo>
                <a:lnTo>
                  <a:pt x="433396" y="433396"/>
                </a:lnTo>
                <a:lnTo>
                  <a:pt x="433396"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28" id="28"/>
          <p:cNvSpPr/>
          <p:nvPr/>
        </p:nvSpPr>
        <p:spPr>
          <a:xfrm flipH="false" flipV="false" rot="5400000">
            <a:off x="14969636" y="866330"/>
            <a:ext cx="232041" cy="324740"/>
          </a:xfrm>
          <a:custGeom>
            <a:avLst/>
            <a:gdLst/>
            <a:ahLst/>
            <a:cxnLst/>
            <a:rect r="r" b="b" t="t" l="l"/>
            <a:pathLst>
              <a:path h="324740" w="232041">
                <a:moveTo>
                  <a:pt x="0" y="0"/>
                </a:moveTo>
                <a:lnTo>
                  <a:pt x="232041" y="0"/>
                </a:lnTo>
                <a:lnTo>
                  <a:pt x="232041" y="324740"/>
                </a:lnTo>
                <a:lnTo>
                  <a:pt x="0" y="32474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29" id="29"/>
          <p:cNvSpPr txBox="true"/>
          <p:nvPr/>
        </p:nvSpPr>
        <p:spPr>
          <a:xfrm rot="0">
            <a:off x="1462096" y="856298"/>
            <a:ext cx="2070986" cy="306737"/>
          </a:xfrm>
          <a:prstGeom prst="rect">
            <a:avLst/>
          </a:prstGeom>
        </p:spPr>
        <p:txBody>
          <a:bodyPr anchor="t" rtlCol="false" tIns="0" lIns="0" bIns="0" rIns="0">
            <a:spAutoFit/>
          </a:bodyPr>
          <a:lstStyle/>
          <a:p>
            <a:pPr algn="r" marL="0" indent="0" lvl="0">
              <a:lnSpc>
                <a:spcPts val="2518"/>
              </a:lnSpc>
              <a:spcBef>
                <a:spcPct val="0"/>
              </a:spcBef>
            </a:pPr>
            <a:r>
              <a:rPr lang="en-US" sz="1798" spc="-89">
                <a:solidFill>
                  <a:srgbClr val="4962B8"/>
                </a:solidFill>
                <a:latin typeface="Open Sauce"/>
                <a:ea typeface="Open Sauce"/>
                <a:cs typeface="Open Sauce"/>
                <a:sym typeface="Open Sauce"/>
              </a:rPr>
              <a:t>Home</a:t>
            </a:r>
          </a:p>
        </p:txBody>
      </p:sp>
      <p:sp>
        <p:nvSpPr>
          <p:cNvPr name="TextBox 30" id="30"/>
          <p:cNvSpPr txBox="true"/>
          <p:nvPr/>
        </p:nvSpPr>
        <p:spPr>
          <a:xfrm rot="0">
            <a:off x="3842015" y="856298"/>
            <a:ext cx="2379920" cy="306737"/>
          </a:xfrm>
          <a:prstGeom prst="rect">
            <a:avLst/>
          </a:prstGeom>
        </p:spPr>
        <p:txBody>
          <a:bodyPr anchor="t" rtlCol="false" tIns="0" lIns="0" bIns="0" rIns="0">
            <a:spAutoFit/>
          </a:bodyPr>
          <a:lstStyle/>
          <a:p>
            <a:pPr algn="r" marL="0" indent="0" lvl="0">
              <a:lnSpc>
                <a:spcPts val="2518"/>
              </a:lnSpc>
              <a:spcBef>
                <a:spcPct val="0"/>
              </a:spcBef>
            </a:pPr>
            <a:r>
              <a:rPr lang="en-US" sz="1798" spc="-89">
                <a:solidFill>
                  <a:srgbClr val="4962B8"/>
                </a:solidFill>
                <a:latin typeface="Open Sauce"/>
                <a:ea typeface="Open Sauce"/>
                <a:cs typeface="Open Sauce"/>
                <a:sym typeface="Open Sauce"/>
              </a:rPr>
              <a:t>About</a:t>
            </a:r>
          </a:p>
        </p:txBody>
      </p:sp>
      <p:sp>
        <p:nvSpPr>
          <p:cNvPr name="TextBox 31" id="31"/>
          <p:cNvSpPr txBox="true"/>
          <p:nvPr/>
        </p:nvSpPr>
        <p:spPr>
          <a:xfrm rot="0">
            <a:off x="6526735" y="874579"/>
            <a:ext cx="2589202" cy="306737"/>
          </a:xfrm>
          <a:prstGeom prst="rect">
            <a:avLst/>
          </a:prstGeom>
        </p:spPr>
        <p:txBody>
          <a:bodyPr anchor="t" rtlCol="false" tIns="0" lIns="0" bIns="0" rIns="0">
            <a:spAutoFit/>
          </a:bodyPr>
          <a:lstStyle/>
          <a:p>
            <a:pPr algn="r" marL="0" indent="0" lvl="0">
              <a:lnSpc>
                <a:spcPts val="2518"/>
              </a:lnSpc>
              <a:spcBef>
                <a:spcPct val="0"/>
              </a:spcBef>
            </a:pPr>
            <a:r>
              <a:rPr lang="en-US" sz="1798" spc="-89">
                <a:solidFill>
                  <a:srgbClr val="4962B8"/>
                </a:solidFill>
                <a:latin typeface="Open Sauce"/>
                <a:ea typeface="Open Sauce"/>
                <a:cs typeface="Open Sauce"/>
                <a:sym typeface="Open Sauce"/>
              </a:rPr>
              <a:t>Service</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2B50A6">
                <a:alpha val="100000"/>
              </a:srgbClr>
            </a:gs>
            <a:gs pos="50000">
              <a:srgbClr val="627EC5">
                <a:alpha val="100000"/>
              </a:srgbClr>
            </a:gs>
            <a:gs pos="100000">
              <a:srgbClr val="B6C6FF">
                <a:alpha val="100000"/>
              </a:srgbClr>
            </a:gs>
          </a:gsLst>
          <a:path path="circle">
            <a:fillToRect l="0" r="100000" t="0" b="100000"/>
          </a:path>
          <a:tileRect r="0" l="-100000" b="0" t="-100000"/>
        </a:gradFill>
      </p:bgPr>
    </p:bg>
    <p:spTree>
      <p:nvGrpSpPr>
        <p:cNvPr id="1" name=""/>
        <p:cNvGrpSpPr/>
        <p:nvPr/>
      </p:nvGrpSpPr>
      <p:grpSpPr>
        <a:xfrm>
          <a:off x="0" y="0"/>
          <a:ext cx="0" cy="0"/>
          <a:chOff x="0" y="0"/>
          <a:chExt cx="0" cy="0"/>
        </a:xfrm>
      </p:grpSpPr>
      <p:grpSp>
        <p:nvGrpSpPr>
          <p:cNvPr name="Group 2" id="2"/>
          <p:cNvGrpSpPr/>
          <p:nvPr/>
        </p:nvGrpSpPr>
        <p:grpSpPr>
          <a:xfrm rot="0">
            <a:off x="748077" y="1637010"/>
            <a:ext cx="16791846" cy="2287675"/>
            <a:chOff x="0" y="0"/>
            <a:chExt cx="6555005" cy="893036"/>
          </a:xfrm>
        </p:grpSpPr>
        <p:sp>
          <p:nvSpPr>
            <p:cNvPr name="Freeform 3" id="3"/>
            <p:cNvSpPr/>
            <p:nvPr/>
          </p:nvSpPr>
          <p:spPr>
            <a:xfrm flipH="true" flipV="true" rot="0">
              <a:off x="0" y="0"/>
              <a:ext cx="6555005" cy="893036"/>
            </a:xfrm>
            <a:custGeom>
              <a:avLst/>
              <a:gdLst/>
              <a:ahLst/>
              <a:cxnLst/>
              <a:rect r="r" b="b" t="t" l="l"/>
              <a:pathLst>
                <a:path h="893036" w="6555005">
                  <a:moveTo>
                    <a:pt x="6536562" y="893036"/>
                  </a:moveTo>
                  <a:lnTo>
                    <a:pt x="18442" y="893036"/>
                  </a:lnTo>
                  <a:cubicBezTo>
                    <a:pt x="13551" y="893036"/>
                    <a:pt x="8860" y="891093"/>
                    <a:pt x="5401" y="887634"/>
                  </a:cubicBezTo>
                  <a:cubicBezTo>
                    <a:pt x="1943" y="884176"/>
                    <a:pt x="0" y="879485"/>
                    <a:pt x="0" y="874594"/>
                  </a:cubicBezTo>
                  <a:lnTo>
                    <a:pt x="0" y="18442"/>
                  </a:lnTo>
                  <a:cubicBezTo>
                    <a:pt x="0" y="13551"/>
                    <a:pt x="1943" y="8860"/>
                    <a:pt x="5401" y="5402"/>
                  </a:cubicBezTo>
                  <a:cubicBezTo>
                    <a:pt x="8860" y="1943"/>
                    <a:pt x="13551" y="0"/>
                    <a:pt x="18442" y="0"/>
                  </a:cubicBezTo>
                  <a:lnTo>
                    <a:pt x="6536562" y="0"/>
                  </a:lnTo>
                  <a:cubicBezTo>
                    <a:pt x="6541454" y="0"/>
                    <a:pt x="6546144" y="1943"/>
                    <a:pt x="6549603" y="5402"/>
                  </a:cubicBezTo>
                  <a:cubicBezTo>
                    <a:pt x="6553062" y="8860"/>
                    <a:pt x="6555005" y="13551"/>
                    <a:pt x="6555005" y="18442"/>
                  </a:cubicBezTo>
                  <a:lnTo>
                    <a:pt x="6555005" y="874594"/>
                  </a:lnTo>
                  <a:cubicBezTo>
                    <a:pt x="6555005" y="879485"/>
                    <a:pt x="6553062" y="884176"/>
                    <a:pt x="6549603" y="887634"/>
                  </a:cubicBezTo>
                  <a:cubicBezTo>
                    <a:pt x="6546144" y="891093"/>
                    <a:pt x="6541454" y="893036"/>
                    <a:pt x="6536562" y="893036"/>
                  </a:cubicBezTo>
                  <a:close/>
                </a:path>
              </a:pathLst>
            </a:custGeom>
            <a:blipFill>
              <a:blip r:embed="rId2"/>
              <a:stretch>
                <a:fillRect l="0" t="-355866" r="-65731" b="-355866"/>
              </a:stretch>
            </a:blipFill>
          </p:spPr>
        </p:sp>
      </p:grpSp>
      <p:grpSp>
        <p:nvGrpSpPr>
          <p:cNvPr name="Group 4" id="4"/>
          <p:cNvGrpSpPr/>
          <p:nvPr/>
        </p:nvGrpSpPr>
        <p:grpSpPr>
          <a:xfrm rot="0">
            <a:off x="748077" y="4223773"/>
            <a:ext cx="16791846" cy="5457487"/>
            <a:chOff x="0" y="0"/>
            <a:chExt cx="4422544" cy="1437363"/>
          </a:xfrm>
        </p:grpSpPr>
        <p:sp>
          <p:nvSpPr>
            <p:cNvPr name="Freeform 5" id="5"/>
            <p:cNvSpPr/>
            <p:nvPr/>
          </p:nvSpPr>
          <p:spPr>
            <a:xfrm flipH="false" flipV="false" rot="0">
              <a:off x="0" y="0"/>
              <a:ext cx="4422544" cy="1437363"/>
            </a:xfrm>
            <a:custGeom>
              <a:avLst/>
              <a:gdLst/>
              <a:ahLst/>
              <a:cxnLst/>
              <a:rect r="r" b="b" t="t" l="l"/>
              <a:pathLst>
                <a:path h="1437363" w="4422544">
                  <a:moveTo>
                    <a:pt x="18442" y="0"/>
                  </a:moveTo>
                  <a:lnTo>
                    <a:pt x="4404102" y="0"/>
                  </a:lnTo>
                  <a:cubicBezTo>
                    <a:pt x="4408993" y="0"/>
                    <a:pt x="4413684" y="1943"/>
                    <a:pt x="4417142" y="5402"/>
                  </a:cubicBezTo>
                  <a:cubicBezTo>
                    <a:pt x="4420601" y="8860"/>
                    <a:pt x="4422544" y="13551"/>
                    <a:pt x="4422544" y="18442"/>
                  </a:cubicBezTo>
                  <a:lnTo>
                    <a:pt x="4422544" y="1418921"/>
                  </a:lnTo>
                  <a:cubicBezTo>
                    <a:pt x="4422544" y="1423812"/>
                    <a:pt x="4420601" y="1428503"/>
                    <a:pt x="4417142" y="1431961"/>
                  </a:cubicBezTo>
                  <a:cubicBezTo>
                    <a:pt x="4413684" y="1435420"/>
                    <a:pt x="4408993" y="1437363"/>
                    <a:pt x="4404102" y="1437363"/>
                  </a:cubicBezTo>
                  <a:lnTo>
                    <a:pt x="18442" y="1437363"/>
                  </a:lnTo>
                  <a:cubicBezTo>
                    <a:pt x="13551" y="1437363"/>
                    <a:pt x="8860" y="1435420"/>
                    <a:pt x="5402" y="1431961"/>
                  </a:cubicBezTo>
                  <a:cubicBezTo>
                    <a:pt x="1943" y="1428503"/>
                    <a:pt x="0" y="1423812"/>
                    <a:pt x="0" y="1418921"/>
                  </a:cubicBezTo>
                  <a:lnTo>
                    <a:pt x="0" y="18442"/>
                  </a:lnTo>
                  <a:cubicBezTo>
                    <a:pt x="0" y="13551"/>
                    <a:pt x="1943" y="8860"/>
                    <a:pt x="5402" y="5402"/>
                  </a:cubicBezTo>
                  <a:cubicBezTo>
                    <a:pt x="8860" y="1943"/>
                    <a:pt x="13551" y="0"/>
                    <a:pt x="18442" y="0"/>
                  </a:cubicBezTo>
                  <a:close/>
                </a:path>
              </a:pathLst>
            </a:custGeom>
            <a:solidFill>
              <a:srgbClr val="F1F2FF"/>
            </a:solidFill>
          </p:spPr>
        </p:sp>
        <p:sp>
          <p:nvSpPr>
            <p:cNvPr name="TextBox 6" id="6"/>
            <p:cNvSpPr txBox="true"/>
            <p:nvPr/>
          </p:nvSpPr>
          <p:spPr>
            <a:xfrm>
              <a:off x="0" y="-38100"/>
              <a:ext cx="4422544" cy="1475463"/>
            </a:xfrm>
            <a:prstGeom prst="rect">
              <a:avLst/>
            </a:prstGeom>
          </p:spPr>
          <p:txBody>
            <a:bodyPr anchor="ctr" rtlCol="false" tIns="50800" lIns="50800" bIns="50800" rIns="50800"/>
            <a:lstStyle/>
            <a:p>
              <a:pPr algn="ctr" marL="0" indent="0" lvl="0">
                <a:lnSpc>
                  <a:spcPts val="2520"/>
                </a:lnSpc>
              </a:pPr>
            </a:p>
          </p:txBody>
        </p:sp>
      </p:grpSp>
      <p:sp>
        <p:nvSpPr>
          <p:cNvPr name="AutoShape 7" id="7"/>
          <p:cNvSpPr/>
          <p:nvPr/>
        </p:nvSpPr>
        <p:spPr>
          <a:xfrm>
            <a:off x="1246570" y="4693241"/>
            <a:ext cx="15794860" cy="0"/>
          </a:xfrm>
          <a:prstGeom prst="line">
            <a:avLst/>
          </a:prstGeom>
          <a:ln cap="flat" w="19050">
            <a:solidFill>
              <a:srgbClr val="2B4FA6"/>
            </a:solidFill>
            <a:prstDash val="solid"/>
            <a:headEnd type="none" len="sm" w="sm"/>
            <a:tailEnd type="none" len="sm" w="sm"/>
          </a:ln>
        </p:spPr>
      </p:sp>
      <p:grpSp>
        <p:nvGrpSpPr>
          <p:cNvPr name="Group 8" id="8"/>
          <p:cNvGrpSpPr/>
          <p:nvPr/>
        </p:nvGrpSpPr>
        <p:grpSpPr>
          <a:xfrm rot="0">
            <a:off x="3967523" y="4366648"/>
            <a:ext cx="691286" cy="691286"/>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962B8"/>
            </a:solidFill>
          </p:spPr>
        </p:sp>
        <p:sp>
          <p:nvSpPr>
            <p:cNvPr name="TextBox 10" id="10"/>
            <p:cNvSpPr txBox="true"/>
            <p:nvPr/>
          </p:nvSpPr>
          <p:spPr>
            <a:xfrm>
              <a:off x="76200" y="38100"/>
              <a:ext cx="660400" cy="698500"/>
            </a:xfrm>
            <a:prstGeom prst="rect">
              <a:avLst/>
            </a:prstGeom>
          </p:spPr>
          <p:txBody>
            <a:bodyPr anchor="ctr" rtlCol="false" tIns="50800" lIns="50800" bIns="50800" rIns="50800"/>
            <a:lstStyle/>
            <a:p>
              <a:pPr algn="ctr" marL="0" indent="0" lvl="0">
                <a:lnSpc>
                  <a:spcPts val="2520"/>
                </a:lnSpc>
              </a:pPr>
            </a:p>
          </p:txBody>
        </p:sp>
      </p:grpSp>
      <p:sp>
        <p:nvSpPr>
          <p:cNvPr name="TextBox 11" id="11"/>
          <p:cNvSpPr txBox="true"/>
          <p:nvPr/>
        </p:nvSpPr>
        <p:spPr>
          <a:xfrm rot="0">
            <a:off x="9115938" y="2301740"/>
            <a:ext cx="7602102" cy="1024826"/>
          </a:xfrm>
          <a:prstGeom prst="rect">
            <a:avLst/>
          </a:prstGeom>
        </p:spPr>
        <p:txBody>
          <a:bodyPr anchor="t" rtlCol="false" tIns="0" lIns="0" bIns="0" rIns="0">
            <a:spAutoFit/>
          </a:bodyPr>
          <a:lstStyle/>
          <a:p>
            <a:pPr algn="r" marL="0" indent="0" lvl="0">
              <a:lnSpc>
                <a:spcPts val="7914"/>
              </a:lnSpc>
            </a:pPr>
            <a:r>
              <a:rPr lang="en-US" sz="7194" spc="-359">
                <a:solidFill>
                  <a:srgbClr val="ECEDFF"/>
                </a:solidFill>
                <a:latin typeface="Open Sauce"/>
                <a:ea typeface="Open Sauce"/>
                <a:cs typeface="Open Sauce"/>
                <a:sym typeface="Open Sauce"/>
              </a:rPr>
              <a:t>Roadmap 2026</a:t>
            </a:r>
          </a:p>
        </p:txBody>
      </p:sp>
      <p:sp>
        <p:nvSpPr>
          <p:cNvPr name="TextBox 12" id="12"/>
          <p:cNvSpPr txBox="true"/>
          <p:nvPr/>
        </p:nvSpPr>
        <p:spPr>
          <a:xfrm rot="0">
            <a:off x="1321168" y="5562759"/>
            <a:ext cx="2241790" cy="589083"/>
          </a:xfrm>
          <a:prstGeom prst="rect">
            <a:avLst/>
          </a:prstGeom>
        </p:spPr>
        <p:txBody>
          <a:bodyPr anchor="t" rtlCol="false" tIns="0" lIns="0" bIns="0" rIns="0">
            <a:spAutoFit/>
          </a:bodyPr>
          <a:lstStyle/>
          <a:p>
            <a:pPr algn="l" marL="0" indent="0" lvl="0">
              <a:lnSpc>
                <a:spcPts val="2347"/>
              </a:lnSpc>
            </a:pPr>
            <a:r>
              <a:rPr lang="en-US" b="true" sz="2134" spc="-106">
                <a:solidFill>
                  <a:srgbClr val="4962B8"/>
                </a:solidFill>
                <a:latin typeface="Open Sauce Bold"/>
                <a:ea typeface="Open Sauce Bold"/>
                <a:cs typeface="Open Sauce Bold"/>
                <a:sym typeface="Open Sauce Bold"/>
              </a:rPr>
              <a:t>Research &amp; Discovery</a:t>
            </a:r>
          </a:p>
        </p:txBody>
      </p:sp>
      <p:sp>
        <p:nvSpPr>
          <p:cNvPr name="TextBox 13" id="13"/>
          <p:cNvSpPr txBox="true"/>
          <p:nvPr/>
        </p:nvSpPr>
        <p:spPr>
          <a:xfrm rot="0">
            <a:off x="1275274" y="6741359"/>
            <a:ext cx="3037892" cy="2133600"/>
          </a:xfrm>
          <a:prstGeom prst="rect">
            <a:avLst/>
          </a:prstGeom>
        </p:spPr>
        <p:txBody>
          <a:bodyPr anchor="t" rtlCol="false" tIns="0" lIns="0" bIns="0" rIns="0">
            <a:spAutoFit/>
          </a:bodyPr>
          <a:lstStyle/>
          <a:p>
            <a:pPr algn="l" marL="0" indent="0" lvl="0">
              <a:lnSpc>
                <a:spcPts val="2158"/>
              </a:lnSpc>
            </a:pPr>
            <a:r>
              <a:rPr lang="en-US" sz="1798" spc="-89">
                <a:solidFill>
                  <a:srgbClr val="4962B8"/>
                </a:solidFill>
                <a:latin typeface="Open Sauce"/>
                <a:ea typeface="Open Sauce"/>
                <a:cs typeface="Open Sauce"/>
                <a:sym typeface="Open Sauce"/>
              </a:rPr>
              <a:t>Conduct comprehensive market analysis, identify target audience segments, and gather competitive intelligence. Define key business objectives and establish baseline metrics for success measurement.</a:t>
            </a:r>
          </a:p>
        </p:txBody>
      </p:sp>
      <p:grpSp>
        <p:nvGrpSpPr>
          <p:cNvPr name="Group 14" id="14"/>
          <p:cNvGrpSpPr/>
          <p:nvPr/>
        </p:nvGrpSpPr>
        <p:grpSpPr>
          <a:xfrm rot="0">
            <a:off x="8227111" y="4366648"/>
            <a:ext cx="691286" cy="691286"/>
            <a:chOff x="0" y="0"/>
            <a:chExt cx="812800" cy="812800"/>
          </a:xfrm>
        </p:grpSpPr>
        <p:sp>
          <p:nvSpPr>
            <p:cNvPr name="Freeform 15" id="1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962B8"/>
            </a:solidFill>
          </p:spPr>
        </p:sp>
        <p:sp>
          <p:nvSpPr>
            <p:cNvPr name="TextBox 16" id="16"/>
            <p:cNvSpPr txBox="true"/>
            <p:nvPr/>
          </p:nvSpPr>
          <p:spPr>
            <a:xfrm>
              <a:off x="76200" y="38100"/>
              <a:ext cx="660400" cy="698500"/>
            </a:xfrm>
            <a:prstGeom prst="rect">
              <a:avLst/>
            </a:prstGeom>
          </p:spPr>
          <p:txBody>
            <a:bodyPr anchor="ctr" rtlCol="false" tIns="50800" lIns="50800" bIns="50800" rIns="50800"/>
            <a:lstStyle/>
            <a:p>
              <a:pPr algn="ctr" marL="0" indent="0" lvl="0">
                <a:lnSpc>
                  <a:spcPts val="2520"/>
                </a:lnSpc>
              </a:pPr>
            </a:p>
          </p:txBody>
        </p:sp>
      </p:grpSp>
      <p:grpSp>
        <p:nvGrpSpPr>
          <p:cNvPr name="Group 17" id="17"/>
          <p:cNvGrpSpPr/>
          <p:nvPr/>
        </p:nvGrpSpPr>
        <p:grpSpPr>
          <a:xfrm rot="0">
            <a:off x="16694615" y="4366648"/>
            <a:ext cx="691286" cy="691286"/>
            <a:chOff x="0" y="0"/>
            <a:chExt cx="812800" cy="812800"/>
          </a:xfrm>
        </p:grpSpPr>
        <p:sp>
          <p:nvSpPr>
            <p:cNvPr name="Freeform 18" id="1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962B8"/>
            </a:solidFill>
          </p:spPr>
        </p:sp>
        <p:sp>
          <p:nvSpPr>
            <p:cNvPr name="TextBox 19" id="19"/>
            <p:cNvSpPr txBox="true"/>
            <p:nvPr/>
          </p:nvSpPr>
          <p:spPr>
            <a:xfrm>
              <a:off x="76200" y="38100"/>
              <a:ext cx="660400" cy="698500"/>
            </a:xfrm>
            <a:prstGeom prst="rect">
              <a:avLst/>
            </a:prstGeom>
          </p:spPr>
          <p:txBody>
            <a:bodyPr anchor="ctr" rtlCol="false" tIns="50800" lIns="50800" bIns="50800" rIns="50800"/>
            <a:lstStyle/>
            <a:p>
              <a:pPr algn="ctr" marL="0" indent="0" lvl="0">
                <a:lnSpc>
                  <a:spcPts val="2520"/>
                </a:lnSpc>
              </a:pPr>
            </a:p>
          </p:txBody>
        </p:sp>
      </p:grpSp>
      <p:sp>
        <p:nvSpPr>
          <p:cNvPr name="TextBox 20" id="20"/>
          <p:cNvSpPr txBox="true"/>
          <p:nvPr/>
        </p:nvSpPr>
        <p:spPr>
          <a:xfrm rot="0">
            <a:off x="4126344" y="4558938"/>
            <a:ext cx="373643" cy="293808"/>
          </a:xfrm>
          <a:prstGeom prst="rect">
            <a:avLst/>
          </a:prstGeom>
        </p:spPr>
        <p:txBody>
          <a:bodyPr anchor="t" rtlCol="false" tIns="0" lIns="0" bIns="0" rIns="0">
            <a:spAutoFit/>
          </a:bodyPr>
          <a:lstStyle/>
          <a:p>
            <a:pPr algn="ctr" marL="0" indent="0" lvl="0">
              <a:lnSpc>
                <a:spcPts val="2347"/>
              </a:lnSpc>
            </a:pPr>
            <a:r>
              <a:rPr lang="en-US" b="true" sz="2134" spc="-106">
                <a:solidFill>
                  <a:srgbClr val="ECEDFF"/>
                </a:solidFill>
                <a:latin typeface="Open Sauce Bold"/>
                <a:ea typeface="Open Sauce Bold"/>
                <a:cs typeface="Open Sauce Bold"/>
                <a:sym typeface="Open Sauce Bold"/>
              </a:rPr>
              <a:t>Q1</a:t>
            </a:r>
          </a:p>
        </p:txBody>
      </p:sp>
      <p:sp>
        <p:nvSpPr>
          <p:cNvPr name="TextBox 21" id="21"/>
          <p:cNvSpPr txBox="true"/>
          <p:nvPr/>
        </p:nvSpPr>
        <p:spPr>
          <a:xfrm rot="0">
            <a:off x="8306522" y="4558938"/>
            <a:ext cx="532465" cy="293808"/>
          </a:xfrm>
          <a:prstGeom prst="rect">
            <a:avLst/>
          </a:prstGeom>
        </p:spPr>
        <p:txBody>
          <a:bodyPr anchor="t" rtlCol="false" tIns="0" lIns="0" bIns="0" rIns="0">
            <a:spAutoFit/>
          </a:bodyPr>
          <a:lstStyle/>
          <a:p>
            <a:pPr algn="ctr" marL="0" indent="0" lvl="0">
              <a:lnSpc>
                <a:spcPts val="2347"/>
              </a:lnSpc>
            </a:pPr>
            <a:r>
              <a:rPr lang="en-US" b="true" sz="2134" spc="-106">
                <a:solidFill>
                  <a:srgbClr val="ECEDFF"/>
                </a:solidFill>
                <a:latin typeface="Open Sauce Bold"/>
                <a:ea typeface="Open Sauce Bold"/>
                <a:cs typeface="Open Sauce Bold"/>
                <a:sym typeface="Open Sauce Bold"/>
              </a:rPr>
              <a:t>Q2</a:t>
            </a:r>
          </a:p>
        </p:txBody>
      </p:sp>
      <p:sp>
        <p:nvSpPr>
          <p:cNvPr name="TextBox 22" id="22"/>
          <p:cNvSpPr txBox="true"/>
          <p:nvPr/>
        </p:nvSpPr>
        <p:spPr>
          <a:xfrm rot="0">
            <a:off x="16805812" y="4558938"/>
            <a:ext cx="468893" cy="293808"/>
          </a:xfrm>
          <a:prstGeom prst="rect">
            <a:avLst/>
          </a:prstGeom>
        </p:spPr>
        <p:txBody>
          <a:bodyPr anchor="t" rtlCol="false" tIns="0" lIns="0" bIns="0" rIns="0">
            <a:spAutoFit/>
          </a:bodyPr>
          <a:lstStyle/>
          <a:p>
            <a:pPr algn="ctr" marL="0" indent="0" lvl="0">
              <a:lnSpc>
                <a:spcPts val="2347"/>
              </a:lnSpc>
            </a:pPr>
            <a:r>
              <a:rPr lang="en-US" b="true" sz="2134" spc="-106">
                <a:solidFill>
                  <a:srgbClr val="ECEDFF"/>
                </a:solidFill>
                <a:latin typeface="Open Sauce Bold"/>
                <a:ea typeface="Open Sauce Bold"/>
                <a:cs typeface="Open Sauce Bold"/>
                <a:sym typeface="Open Sauce Bold"/>
              </a:rPr>
              <a:t>Q4</a:t>
            </a:r>
          </a:p>
        </p:txBody>
      </p:sp>
      <p:grpSp>
        <p:nvGrpSpPr>
          <p:cNvPr name="Group 23" id="23"/>
          <p:cNvGrpSpPr/>
          <p:nvPr/>
        </p:nvGrpSpPr>
        <p:grpSpPr>
          <a:xfrm rot="0">
            <a:off x="12461592" y="4366648"/>
            <a:ext cx="691286" cy="691286"/>
            <a:chOff x="0" y="0"/>
            <a:chExt cx="812800" cy="812800"/>
          </a:xfrm>
        </p:grpSpPr>
        <p:sp>
          <p:nvSpPr>
            <p:cNvPr name="Freeform 24" id="2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962B8"/>
            </a:solidFill>
          </p:spPr>
        </p:sp>
        <p:sp>
          <p:nvSpPr>
            <p:cNvPr name="TextBox 25" id="25"/>
            <p:cNvSpPr txBox="true"/>
            <p:nvPr/>
          </p:nvSpPr>
          <p:spPr>
            <a:xfrm>
              <a:off x="76200" y="38100"/>
              <a:ext cx="660400" cy="698500"/>
            </a:xfrm>
            <a:prstGeom prst="rect">
              <a:avLst/>
            </a:prstGeom>
          </p:spPr>
          <p:txBody>
            <a:bodyPr anchor="ctr" rtlCol="false" tIns="50800" lIns="50800" bIns="50800" rIns="50800"/>
            <a:lstStyle/>
            <a:p>
              <a:pPr algn="ctr" marL="0" indent="0" lvl="0">
                <a:lnSpc>
                  <a:spcPts val="2520"/>
                </a:lnSpc>
              </a:pPr>
            </a:p>
          </p:txBody>
        </p:sp>
      </p:grpSp>
      <p:sp>
        <p:nvSpPr>
          <p:cNvPr name="TextBox 26" id="26"/>
          <p:cNvSpPr txBox="true"/>
          <p:nvPr/>
        </p:nvSpPr>
        <p:spPr>
          <a:xfrm rot="0">
            <a:off x="12541003" y="4558938"/>
            <a:ext cx="532465" cy="293808"/>
          </a:xfrm>
          <a:prstGeom prst="rect">
            <a:avLst/>
          </a:prstGeom>
        </p:spPr>
        <p:txBody>
          <a:bodyPr anchor="t" rtlCol="false" tIns="0" lIns="0" bIns="0" rIns="0">
            <a:spAutoFit/>
          </a:bodyPr>
          <a:lstStyle/>
          <a:p>
            <a:pPr algn="ctr" marL="0" indent="0" lvl="0">
              <a:lnSpc>
                <a:spcPts val="2347"/>
              </a:lnSpc>
            </a:pPr>
            <a:r>
              <a:rPr lang="en-US" b="true" sz="2134" spc="-106">
                <a:solidFill>
                  <a:srgbClr val="ECEDFF"/>
                </a:solidFill>
                <a:latin typeface="Open Sauce Bold"/>
                <a:ea typeface="Open Sauce Bold"/>
                <a:cs typeface="Open Sauce Bold"/>
                <a:sym typeface="Open Sauce Bold"/>
              </a:rPr>
              <a:t>Q3</a:t>
            </a:r>
          </a:p>
        </p:txBody>
      </p:sp>
      <p:sp>
        <p:nvSpPr>
          <p:cNvPr name="TextBox 27" id="27"/>
          <p:cNvSpPr txBox="true"/>
          <p:nvPr/>
        </p:nvSpPr>
        <p:spPr>
          <a:xfrm rot="0">
            <a:off x="5579547" y="5729446"/>
            <a:ext cx="2241790" cy="293808"/>
          </a:xfrm>
          <a:prstGeom prst="rect">
            <a:avLst/>
          </a:prstGeom>
        </p:spPr>
        <p:txBody>
          <a:bodyPr anchor="t" rtlCol="false" tIns="0" lIns="0" bIns="0" rIns="0">
            <a:spAutoFit/>
          </a:bodyPr>
          <a:lstStyle/>
          <a:p>
            <a:pPr algn="l" marL="0" indent="0" lvl="0">
              <a:lnSpc>
                <a:spcPts val="2347"/>
              </a:lnSpc>
            </a:pPr>
            <a:r>
              <a:rPr lang="en-US" b="true" sz="2134" spc="-106">
                <a:solidFill>
                  <a:srgbClr val="4962B8"/>
                </a:solidFill>
                <a:latin typeface="Open Sauce Bold"/>
                <a:ea typeface="Open Sauce Bold"/>
                <a:cs typeface="Open Sauce Bold"/>
                <a:sym typeface="Open Sauce Bold"/>
              </a:rPr>
              <a:t>Strategic Planning</a:t>
            </a:r>
          </a:p>
        </p:txBody>
      </p:sp>
      <p:sp>
        <p:nvSpPr>
          <p:cNvPr name="TextBox 28" id="28"/>
          <p:cNvSpPr txBox="true"/>
          <p:nvPr/>
        </p:nvSpPr>
        <p:spPr>
          <a:xfrm rot="0">
            <a:off x="5534862" y="6741359"/>
            <a:ext cx="3037892" cy="1866900"/>
          </a:xfrm>
          <a:prstGeom prst="rect">
            <a:avLst/>
          </a:prstGeom>
        </p:spPr>
        <p:txBody>
          <a:bodyPr anchor="t" rtlCol="false" tIns="0" lIns="0" bIns="0" rIns="0">
            <a:spAutoFit/>
          </a:bodyPr>
          <a:lstStyle/>
          <a:p>
            <a:pPr algn="l" marL="0" indent="0" lvl="0">
              <a:lnSpc>
                <a:spcPts val="2158"/>
              </a:lnSpc>
            </a:pPr>
            <a:r>
              <a:rPr lang="en-US" sz="1798" spc="-89">
                <a:solidFill>
                  <a:srgbClr val="4962B8"/>
                </a:solidFill>
                <a:latin typeface="Open Sauce"/>
                <a:ea typeface="Open Sauce"/>
                <a:cs typeface="Open Sauce"/>
                <a:sym typeface="Open Sauce"/>
              </a:rPr>
              <a:t>Develop actionable business strategies aligned with organizational goals. Create detailed project timelines, allocate resources effectively, and establish clear milestones for tracking progress.</a:t>
            </a:r>
          </a:p>
        </p:txBody>
      </p:sp>
      <p:sp>
        <p:nvSpPr>
          <p:cNvPr name="TextBox 29" id="29"/>
          <p:cNvSpPr txBox="true"/>
          <p:nvPr/>
        </p:nvSpPr>
        <p:spPr>
          <a:xfrm rot="0">
            <a:off x="9838184" y="5396071"/>
            <a:ext cx="2991998" cy="589083"/>
          </a:xfrm>
          <a:prstGeom prst="rect">
            <a:avLst/>
          </a:prstGeom>
        </p:spPr>
        <p:txBody>
          <a:bodyPr anchor="t" rtlCol="false" tIns="0" lIns="0" bIns="0" rIns="0">
            <a:spAutoFit/>
          </a:bodyPr>
          <a:lstStyle/>
          <a:p>
            <a:pPr algn="l" marL="0" indent="0" lvl="0">
              <a:lnSpc>
                <a:spcPts val="2347"/>
              </a:lnSpc>
            </a:pPr>
            <a:r>
              <a:rPr lang="en-US" b="true" sz="2134" spc="-106">
                <a:solidFill>
                  <a:srgbClr val="4962B8"/>
                </a:solidFill>
                <a:latin typeface="Open Sauce Bold"/>
                <a:ea typeface="Open Sauce Bold"/>
                <a:cs typeface="Open Sauce Bold"/>
                <a:sym typeface="Open Sauce Bold"/>
              </a:rPr>
              <a:t>Implementation &amp; Execution</a:t>
            </a:r>
          </a:p>
        </p:txBody>
      </p:sp>
      <p:sp>
        <p:nvSpPr>
          <p:cNvPr name="TextBox 30" id="30"/>
          <p:cNvSpPr txBox="true"/>
          <p:nvPr/>
        </p:nvSpPr>
        <p:spPr>
          <a:xfrm rot="0">
            <a:off x="14003824" y="5562759"/>
            <a:ext cx="2523038" cy="589083"/>
          </a:xfrm>
          <a:prstGeom prst="rect">
            <a:avLst/>
          </a:prstGeom>
        </p:spPr>
        <p:txBody>
          <a:bodyPr anchor="t" rtlCol="false" tIns="0" lIns="0" bIns="0" rIns="0">
            <a:spAutoFit/>
          </a:bodyPr>
          <a:lstStyle/>
          <a:p>
            <a:pPr algn="l" marL="0" indent="0" lvl="0">
              <a:lnSpc>
                <a:spcPts val="2347"/>
              </a:lnSpc>
            </a:pPr>
            <a:r>
              <a:rPr lang="en-US" b="true" sz="2134" spc="-106">
                <a:solidFill>
                  <a:srgbClr val="4962B8"/>
                </a:solidFill>
                <a:latin typeface="Open Sauce Bold"/>
                <a:ea typeface="Open Sauce Bold"/>
                <a:cs typeface="Open Sauce Bold"/>
                <a:sym typeface="Open Sauce Bold"/>
              </a:rPr>
              <a:t>Performance Review</a:t>
            </a:r>
          </a:p>
        </p:txBody>
      </p:sp>
      <p:sp>
        <p:nvSpPr>
          <p:cNvPr name="TextBox 31" id="31"/>
          <p:cNvSpPr txBox="true"/>
          <p:nvPr/>
        </p:nvSpPr>
        <p:spPr>
          <a:xfrm rot="0">
            <a:off x="14003824" y="6741359"/>
            <a:ext cx="3037892" cy="2400300"/>
          </a:xfrm>
          <a:prstGeom prst="rect">
            <a:avLst/>
          </a:prstGeom>
        </p:spPr>
        <p:txBody>
          <a:bodyPr anchor="t" rtlCol="false" tIns="0" lIns="0" bIns="0" rIns="0">
            <a:spAutoFit/>
          </a:bodyPr>
          <a:lstStyle/>
          <a:p>
            <a:pPr algn="l" marL="0" indent="0" lvl="0">
              <a:lnSpc>
                <a:spcPts val="2158"/>
              </a:lnSpc>
            </a:pPr>
            <a:r>
              <a:rPr lang="en-US" sz="1798" spc="-89">
                <a:solidFill>
                  <a:srgbClr val="4962B8"/>
                </a:solidFill>
                <a:latin typeface="Open Sauce"/>
                <a:ea typeface="Open Sauce"/>
                <a:cs typeface="Open Sauce"/>
                <a:sym typeface="Open Sauce"/>
              </a:rPr>
              <a:t>Analyze results against established KPIs and benchmarks. Generate comprehensive reports, identify optimization opportunities, and implement continuous improvement strategies for sustained growth.</a:t>
            </a:r>
          </a:p>
        </p:txBody>
      </p:sp>
      <p:sp>
        <p:nvSpPr>
          <p:cNvPr name="TextBox 32" id="32"/>
          <p:cNvSpPr txBox="true"/>
          <p:nvPr/>
        </p:nvSpPr>
        <p:spPr>
          <a:xfrm rot="0">
            <a:off x="9838184" y="6741359"/>
            <a:ext cx="3037892" cy="1866900"/>
          </a:xfrm>
          <a:prstGeom prst="rect">
            <a:avLst/>
          </a:prstGeom>
        </p:spPr>
        <p:txBody>
          <a:bodyPr anchor="t" rtlCol="false" tIns="0" lIns="0" bIns="0" rIns="0">
            <a:spAutoFit/>
          </a:bodyPr>
          <a:lstStyle/>
          <a:p>
            <a:pPr algn="l" marL="0" indent="0" lvl="0">
              <a:lnSpc>
                <a:spcPts val="2158"/>
              </a:lnSpc>
            </a:pPr>
            <a:r>
              <a:rPr lang="en-US" sz="1798" spc="-89">
                <a:solidFill>
                  <a:srgbClr val="4962B8"/>
                </a:solidFill>
                <a:latin typeface="Open Sauce"/>
                <a:ea typeface="Open Sauce"/>
                <a:cs typeface="Open Sauce"/>
                <a:sym typeface="Open Sauce"/>
              </a:rPr>
              <a:t>Deploy strategic initiatives across all business units. Coordinate cross-functional teams, manage stakeholder communications, and ensure seamless integration of new processes and systems.</a:t>
            </a:r>
          </a:p>
        </p:txBody>
      </p:sp>
      <p:grpSp>
        <p:nvGrpSpPr>
          <p:cNvPr name="Group 33" id="33"/>
          <p:cNvGrpSpPr/>
          <p:nvPr/>
        </p:nvGrpSpPr>
        <p:grpSpPr>
          <a:xfrm rot="0">
            <a:off x="748077" y="720391"/>
            <a:ext cx="16791846" cy="616617"/>
            <a:chOff x="0" y="0"/>
            <a:chExt cx="4422544" cy="162401"/>
          </a:xfrm>
        </p:grpSpPr>
        <p:sp>
          <p:nvSpPr>
            <p:cNvPr name="Freeform 34" id="34"/>
            <p:cNvSpPr/>
            <p:nvPr/>
          </p:nvSpPr>
          <p:spPr>
            <a:xfrm flipH="false" flipV="false" rot="0">
              <a:off x="0" y="0"/>
              <a:ext cx="4422544" cy="162401"/>
            </a:xfrm>
            <a:custGeom>
              <a:avLst/>
              <a:gdLst/>
              <a:ahLst/>
              <a:cxnLst/>
              <a:rect r="r" b="b" t="t" l="l"/>
              <a:pathLst>
                <a:path h="162401" w="4422544">
                  <a:moveTo>
                    <a:pt x="18442" y="0"/>
                  </a:moveTo>
                  <a:lnTo>
                    <a:pt x="4404102" y="0"/>
                  </a:lnTo>
                  <a:cubicBezTo>
                    <a:pt x="4408993" y="0"/>
                    <a:pt x="4413684" y="1943"/>
                    <a:pt x="4417142" y="5402"/>
                  </a:cubicBezTo>
                  <a:cubicBezTo>
                    <a:pt x="4420601" y="8860"/>
                    <a:pt x="4422544" y="13551"/>
                    <a:pt x="4422544" y="18442"/>
                  </a:cubicBezTo>
                  <a:lnTo>
                    <a:pt x="4422544" y="143959"/>
                  </a:lnTo>
                  <a:cubicBezTo>
                    <a:pt x="4422544" y="148850"/>
                    <a:pt x="4420601" y="153541"/>
                    <a:pt x="4417142" y="157000"/>
                  </a:cubicBezTo>
                  <a:cubicBezTo>
                    <a:pt x="4413684" y="160458"/>
                    <a:pt x="4408993" y="162401"/>
                    <a:pt x="4404102" y="162401"/>
                  </a:cubicBezTo>
                  <a:lnTo>
                    <a:pt x="18442" y="162401"/>
                  </a:lnTo>
                  <a:cubicBezTo>
                    <a:pt x="13551" y="162401"/>
                    <a:pt x="8860" y="160458"/>
                    <a:pt x="5402" y="157000"/>
                  </a:cubicBezTo>
                  <a:cubicBezTo>
                    <a:pt x="1943" y="153541"/>
                    <a:pt x="0" y="148850"/>
                    <a:pt x="0" y="143959"/>
                  </a:cubicBezTo>
                  <a:lnTo>
                    <a:pt x="0" y="18442"/>
                  </a:lnTo>
                  <a:cubicBezTo>
                    <a:pt x="0" y="13551"/>
                    <a:pt x="1943" y="8860"/>
                    <a:pt x="5402" y="5402"/>
                  </a:cubicBezTo>
                  <a:cubicBezTo>
                    <a:pt x="8860" y="1943"/>
                    <a:pt x="13551" y="0"/>
                    <a:pt x="18442" y="0"/>
                  </a:cubicBezTo>
                  <a:close/>
                </a:path>
              </a:pathLst>
            </a:custGeom>
            <a:solidFill>
              <a:srgbClr val="F1F2FF"/>
            </a:solidFill>
          </p:spPr>
        </p:sp>
        <p:sp>
          <p:nvSpPr>
            <p:cNvPr name="TextBox 35" id="35"/>
            <p:cNvSpPr txBox="true"/>
            <p:nvPr/>
          </p:nvSpPr>
          <p:spPr>
            <a:xfrm>
              <a:off x="0" y="-38100"/>
              <a:ext cx="4422544" cy="200501"/>
            </a:xfrm>
            <a:prstGeom prst="rect">
              <a:avLst/>
            </a:prstGeom>
          </p:spPr>
          <p:txBody>
            <a:bodyPr anchor="ctr" rtlCol="false" tIns="50800" lIns="50800" bIns="50800" rIns="50800"/>
            <a:lstStyle/>
            <a:p>
              <a:pPr algn="ctr" marL="0" indent="0" lvl="0">
                <a:lnSpc>
                  <a:spcPts val="2659"/>
                </a:lnSpc>
              </a:pPr>
            </a:p>
          </p:txBody>
        </p:sp>
      </p:grpSp>
      <p:sp>
        <p:nvSpPr>
          <p:cNvPr name="TextBox 36" id="36"/>
          <p:cNvSpPr txBox="true"/>
          <p:nvPr/>
        </p:nvSpPr>
        <p:spPr>
          <a:xfrm rot="0">
            <a:off x="13666967" y="856298"/>
            <a:ext cx="3458983" cy="306737"/>
          </a:xfrm>
          <a:prstGeom prst="rect">
            <a:avLst/>
          </a:prstGeom>
        </p:spPr>
        <p:txBody>
          <a:bodyPr anchor="t" rtlCol="false" tIns="0" lIns="0" bIns="0" rIns="0">
            <a:spAutoFit/>
          </a:bodyPr>
          <a:lstStyle/>
          <a:p>
            <a:pPr algn="r" marL="0" indent="0" lvl="0">
              <a:lnSpc>
                <a:spcPts val="2518"/>
              </a:lnSpc>
              <a:spcBef>
                <a:spcPct val="0"/>
              </a:spcBef>
            </a:pPr>
            <a:r>
              <a:rPr lang="en-US" sz="1798" spc="-89">
                <a:solidFill>
                  <a:srgbClr val="4962B8"/>
                </a:solidFill>
                <a:latin typeface="Open Sauce"/>
                <a:ea typeface="Open Sauce"/>
                <a:cs typeface="Open Sauce"/>
                <a:sym typeface="Open Sauce"/>
              </a:rPr>
              <a:t>Your company </a:t>
            </a:r>
          </a:p>
        </p:txBody>
      </p:sp>
      <p:sp>
        <p:nvSpPr>
          <p:cNvPr name="Freeform 37" id="37"/>
          <p:cNvSpPr/>
          <p:nvPr/>
        </p:nvSpPr>
        <p:spPr>
          <a:xfrm flipH="true" flipV="false" rot="0">
            <a:off x="1028700" y="812002"/>
            <a:ext cx="433396" cy="433396"/>
          </a:xfrm>
          <a:custGeom>
            <a:avLst/>
            <a:gdLst/>
            <a:ahLst/>
            <a:cxnLst/>
            <a:rect r="r" b="b" t="t" l="l"/>
            <a:pathLst>
              <a:path h="433396" w="433396">
                <a:moveTo>
                  <a:pt x="433396" y="0"/>
                </a:moveTo>
                <a:lnTo>
                  <a:pt x="0" y="0"/>
                </a:lnTo>
                <a:lnTo>
                  <a:pt x="0" y="433396"/>
                </a:lnTo>
                <a:lnTo>
                  <a:pt x="433396" y="433396"/>
                </a:lnTo>
                <a:lnTo>
                  <a:pt x="433396"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38" id="38"/>
          <p:cNvSpPr/>
          <p:nvPr/>
        </p:nvSpPr>
        <p:spPr>
          <a:xfrm flipH="false" flipV="false" rot="5400000">
            <a:off x="14969636" y="866330"/>
            <a:ext cx="232041" cy="324740"/>
          </a:xfrm>
          <a:custGeom>
            <a:avLst/>
            <a:gdLst/>
            <a:ahLst/>
            <a:cxnLst/>
            <a:rect r="r" b="b" t="t" l="l"/>
            <a:pathLst>
              <a:path h="324740" w="232041">
                <a:moveTo>
                  <a:pt x="0" y="0"/>
                </a:moveTo>
                <a:lnTo>
                  <a:pt x="232041" y="0"/>
                </a:lnTo>
                <a:lnTo>
                  <a:pt x="232041" y="324740"/>
                </a:lnTo>
                <a:lnTo>
                  <a:pt x="0" y="32474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39" id="39"/>
          <p:cNvSpPr txBox="true"/>
          <p:nvPr/>
        </p:nvSpPr>
        <p:spPr>
          <a:xfrm rot="0">
            <a:off x="1462096" y="856298"/>
            <a:ext cx="2070986" cy="306737"/>
          </a:xfrm>
          <a:prstGeom prst="rect">
            <a:avLst/>
          </a:prstGeom>
        </p:spPr>
        <p:txBody>
          <a:bodyPr anchor="t" rtlCol="false" tIns="0" lIns="0" bIns="0" rIns="0">
            <a:spAutoFit/>
          </a:bodyPr>
          <a:lstStyle/>
          <a:p>
            <a:pPr algn="r" marL="0" indent="0" lvl="0">
              <a:lnSpc>
                <a:spcPts val="2518"/>
              </a:lnSpc>
              <a:spcBef>
                <a:spcPct val="0"/>
              </a:spcBef>
            </a:pPr>
            <a:r>
              <a:rPr lang="en-US" sz="1798" spc="-89">
                <a:solidFill>
                  <a:srgbClr val="4962B8"/>
                </a:solidFill>
                <a:latin typeface="Open Sauce"/>
                <a:ea typeface="Open Sauce"/>
                <a:cs typeface="Open Sauce"/>
                <a:sym typeface="Open Sauce"/>
              </a:rPr>
              <a:t>Home</a:t>
            </a:r>
          </a:p>
        </p:txBody>
      </p:sp>
      <p:sp>
        <p:nvSpPr>
          <p:cNvPr name="TextBox 40" id="40"/>
          <p:cNvSpPr txBox="true"/>
          <p:nvPr/>
        </p:nvSpPr>
        <p:spPr>
          <a:xfrm rot="0">
            <a:off x="3842015" y="856298"/>
            <a:ext cx="2379920" cy="306737"/>
          </a:xfrm>
          <a:prstGeom prst="rect">
            <a:avLst/>
          </a:prstGeom>
        </p:spPr>
        <p:txBody>
          <a:bodyPr anchor="t" rtlCol="false" tIns="0" lIns="0" bIns="0" rIns="0">
            <a:spAutoFit/>
          </a:bodyPr>
          <a:lstStyle/>
          <a:p>
            <a:pPr algn="r" marL="0" indent="0" lvl="0">
              <a:lnSpc>
                <a:spcPts val="2518"/>
              </a:lnSpc>
              <a:spcBef>
                <a:spcPct val="0"/>
              </a:spcBef>
            </a:pPr>
            <a:r>
              <a:rPr lang="en-US" sz="1798" spc="-89">
                <a:solidFill>
                  <a:srgbClr val="4962B8"/>
                </a:solidFill>
                <a:latin typeface="Open Sauce"/>
                <a:ea typeface="Open Sauce"/>
                <a:cs typeface="Open Sauce"/>
                <a:sym typeface="Open Sauce"/>
              </a:rPr>
              <a:t>About</a:t>
            </a:r>
          </a:p>
        </p:txBody>
      </p:sp>
      <p:sp>
        <p:nvSpPr>
          <p:cNvPr name="TextBox 41" id="41"/>
          <p:cNvSpPr txBox="true"/>
          <p:nvPr/>
        </p:nvSpPr>
        <p:spPr>
          <a:xfrm rot="0">
            <a:off x="6526735" y="874579"/>
            <a:ext cx="2589202" cy="306737"/>
          </a:xfrm>
          <a:prstGeom prst="rect">
            <a:avLst/>
          </a:prstGeom>
        </p:spPr>
        <p:txBody>
          <a:bodyPr anchor="t" rtlCol="false" tIns="0" lIns="0" bIns="0" rIns="0">
            <a:spAutoFit/>
          </a:bodyPr>
          <a:lstStyle/>
          <a:p>
            <a:pPr algn="r" marL="0" indent="0" lvl="0">
              <a:lnSpc>
                <a:spcPts val="2518"/>
              </a:lnSpc>
              <a:spcBef>
                <a:spcPct val="0"/>
              </a:spcBef>
            </a:pPr>
            <a:r>
              <a:rPr lang="en-US" sz="1798" spc="-89">
                <a:solidFill>
                  <a:srgbClr val="4962B8"/>
                </a:solidFill>
                <a:latin typeface="Open Sauce"/>
                <a:ea typeface="Open Sauce"/>
                <a:cs typeface="Open Sauce"/>
                <a:sym typeface="Open Sauce"/>
              </a:rPr>
              <a:t>Service</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2B50A6">
                <a:alpha val="100000"/>
              </a:srgbClr>
            </a:gs>
            <a:gs pos="50000">
              <a:srgbClr val="627EC5">
                <a:alpha val="100000"/>
              </a:srgbClr>
            </a:gs>
            <a:gs pos="100000">
              <a:srgbClr val="B6C6FF">
                <a:alpha val="100000"/>
              </a:srgbClr>
            </a:gs>
          </a:gsLst>
          <a:path path="circle">
            <a:fillToRect l="0" r="100000" t="0" b="100000"/>
          </a:path>
          <a:tileRect r="0" l="-100000" b="0" t="-100000"/>
        </a:gradFill>
      </p:bgPr>
    </p:bg>
    <p:spTree>
      <p:nvGrpSpPr>
        <p:cNvPr id="1" name=""/>
        <p:cNvGrpSpPr/>
        <p:nvPr/>
      </p:nvGrpSpPr>
      <p:grpSpPr>
        <a:xfrm>
          <a:off x="0" y="0"/>
          <a:ext cx="0" cy="0"/>
          <a:chOff x="0" y="0"/>
          <a:chExt cx="0" cy="0"/>
        </a:xfrm>
      </p:grpSpPr>
      <p:grpSp>
        <p:nvGrpSpPr>
          <p:cNvPr name="Group 2" id="2"/>
          <p:cNvGrpSpPr/>
          <p:nvPr/>
        </p:nvGrpSpPr>
        <p:grpSpPr>
          <a:xfrm rot="0">
            <a:off x="748077" y="7383657"/>
            <a:ext cx="16791846" cy="2287675"/>
            <a:chOff x="0" y="0"/>
            <a:chExt cx="6555005" cy="893036"/>
          </a:xfrm>
        </p:grpSpPr>
        <p:sp>
          <p:nvSpPr>
            <p:cNvPr name="Freeform 3" id="3"/>
            <p:cNvSpPr/>
            <p:nvPr/>
          </p:nvSpPr>
          <p:spPr>
            <a:xfrm flipH="true" flipV="false" rot="0">
              <a:off x="0" y="0"/>
              <a:ext cx="6555005" cy="893036"/>
            </a:xfrm>
            <a:custGeom>
              <a:avLst/>
              <a:gdLst/>
              <a:ahLst/>
              <a:cxnLst/>
              <a:rect r="r" b="b" t="t" l="l"/>
              <a:pathLst>
                <a:path h="893036" w="6555005">
                  <a:moveTo>
                    <a:pt x="6536562" y="0"/>
                  </a:moveTo>
                  <a:lnTo>
                    <a:pt x="18442" y="0"/>
                  </a:lnTo>
                  <a:cubicBezTo>
                    <a:pt x="13551" y="0"/>
                    <a:pt x="8860" y="1943"/>
                    <a:pt x="5401" y="5402"/>
                  </a:cubicBezTo>
                  <a:cubicBezTo>
                    <a:pt x="1943" y="8860"/>
                    <a:pt x="0" y="13551"/>
                    <a:pt x="0" y="18442"/>
                  </a:cubicBezTo>
                  <a:lnTo>
                    <a:pt x="0" y="874594"/>
                  </a:lnTo>
                  <a:cubicBezTo>
                    <a:pt x="0" y="879485"/>
                    <a:pt x="1943" y="884176"/>
                    <a:pt x="5401" y="887634"/>
                  </a:cubicBezTo>
                  <a:cubicBezTo>
                    <a:pt x="8860" y="891093"/>
                    <a:pt x="13551" y="893036"/>
                    <a:pt x="18442" y="893036"/>
                  </a:cubicBezTo>
                  <a:lnTo>
                    <a:pt x="6536562" y="893036"/>
                  </a:lnTo>
                  <a:cubicBezTo>
                    <a:pt x="6541454" y="893036"/>
                    <a:pt x="6546144" y="891093"/>
                    <a:pt x="6549603" y="887634"/>
                  </a:cubicBezTo>
                  <a:cubicBezTo>
                    <a:pt x="6553062" y="884176"/>
                    <a:pt x="6555005" y="879485"/>
                    <a:pt x="6555005" y="874594"/>
                  </a:cubicBezTo>
                  <a:lnTo>
                    <a:pt x="6555005" y="18442"/>
                  </a:lnTo>
                  <a:cubicBezTo>
                    <a:pt x="6555005" y="13551"/>
                    <a:pt x="6553062" y="8860"/>
                    <a:pt x="6549603" y="5402"/>
                  </a:cubicBezTo>
                  <a:cubicBezTo>
                    <a:pt x="6546144" y="1943"/>
                    <a:pt x="6541454" y="0"/>
                    <a:pt x="6536562" y="0"/>
                  </a:cubicBezTo>
                  <a:close/>
                </a:path>
              </a:pathLst>
            </a:custGeom>
            <a:blipFill>
              <a:blip r:embed="rId2"/>
              <a:stretch>
                <a:fillRect l="0" t="-194893" r="0" b="-194893"/>
              </a:stretch>
            </a:blipFill>
          </p:spPr>
        </p:sp>
      </p:grpSp>
      <p:sp>
        <p:nvSpPr>
          <p:cNvPr name="TextBox 4" id="4"/>
          <p:cNvSpPr txBox="true"/>
          <p:nvPr/>
        </p:nvSpPr>
        <p:spPr>
          <a:xfrm rot="0">
            <a:off x="1245398" y="8048387"/>
            <a:ext cx="8925446" cy="1024826"/>
          </a:xfrm>
          <a:prstGeom prst="rect">
            <a:avLst/>
          </a:prstGeom>
        </p:spPr>
        <p:txBody>
          <a:bodyPr anchor="t" rtlCol="false" tIns="0" lIns="0" bIns="0" rIns="0">
            <a:spAutoFit/>
          </a:bodyPr>
          <a:lstStyle/>
          <a:p>
            <a:pPr algn="l" marL="0" indent="0" lvl="0">
              <a:lnSpc>
                <a:spcPts val="7914"/>
              </a:lnSpc>
            </a:pPr>
            <a:r>
              <a:rPr lang="en-US" sz="7194" spc="-359">
                <a:solidFill>
                  <a:srgbClr val="ECEDFF"/>
                </a:solidFill>
                <a:latin typeface="Open Sauce"/>
                <a:ea typeface="Open Sauce"/>
                <a:cs typeface="Open Sauce"/>
                <a:sym typeface="Open Sauce"/>
              </a:rPr>
              <a:t>Market Opportunity</a:t>
            </a:r>
          </a:p>
        </p:txBody>
      </p:sp>
      <p:grpSp>
        <p:nvGrpSpPr>
          <p:cNvPr name="Group 5" id="5"/>
          <p:cNvGrpSpPr/>
          <p:nvPr/>
        </p:nvGrpSpPr>
        <p:grpSpPr>
          <a:xfrm rot="0">
            <a:off x="799436" y="1631590"/>
            <a:ext cx="16740487" cy="5457487"/>
            <a:chOff x="0" y="0"/>
            <a:chExt cx="4409017" cy="1437363"/>
          </a:xfrm>
        </p:grpSpPr>
        <p:sp>
          <p:nvSpPr>
            <p:cNvPr name="Freeform 6" id="6"/>
            <p:cNvSpPr/>
            <p:nvPr/>
          </p:nvSpPr>
          <p:spPr>
            <a:xfrm flipH="false" flipV="false" rot="0">
              <a:off x="0" y="0"/>
              <a:ext cx="4409017" cy="1437363"/>
            </a:xfrm>
            <a:custGeom>
              <a:avLst/>
              <a:gdLst/>
              <a:ahLst/>
              <a:cxnLst/>
              <a:rect r="r" b="b" t="t" l="l"/>
              <a:pathLst>
                <a:path h="1437363" w="4409017">
                  <a:moveTo>
                    <a:pt x="18499" y="0"/>
                  </a:moveTo>
                  <a:lnTo>
                    <a:pt x="4390518" y="0"/>
                  </a:lnTo>
                  <a:cubicBezTo>
                    <a:pt x="4395424" y="0"/>
                    <a:pt x="4400129" y="1949"/>
                    <a:pt x="4403599" y="5418"/>
                  </a:cubicBezTo>
                  <a:cubicBezTo>
                    <a:pt x="4407068" y="8887"/>
                    <a:pt x="4409017" y="13593"/>
                    <a:pt x="4409017" y="18499"/>
                  </a:cubicBezTo>
                  <a:lnTo>
                    <a:pt x="4409017" y="1418864"/>
                  </a:lnTo>
                  <a:cubicBezTo>
                    <a:pt x="4409017" y="1423770"/>
                    <a:pt x="4407068" y="1428475"/>
                    <a:pt x="4403599" y="1431945"/>
                  </a:cubicBezTo>
                  <a:cubicBezTo>
                    <a:pt x="4400129" y="1435414"/>
                    <a:pt x="4395424" y="1437363"/>
                    <a:pt x="4390518" y="1437363"/>
                  </a:cubicBezTo>
                  <a:lnTo>
                    <a:pt x="18499" y="1437363"/>
                  </a:lnTo>
                  <a:cubicBezTo>
                    <a:pt x="13593" y="1437363"/>
                    <a:pt x="8887" y="1435414"/>
                    <a:pt x="5418" y="1431945"/>
                  </a:cubicBezTo>
                  <a:cubicBezTo>
                    <a:pt x="1949" y="1428475"/>
                    <a:pt x="0" y="1423770"/>
                    <a:pt x="0" y="1418864"/>
                  </a:cubicBezTo>
                  <a:lnTo>
                    <a:pt x="0" y="18499"/>
                  </a:lnTo>
                  <a:cubicBezTo>
                    <a:pt x="0" y="13593"/>
                    <a:pt x="1949" y="8887"/>
                    <a:pt x="5418" y="5418"/>
                  </a:cubicBezTo>
                  <a:cubicBezTo>
                    <a:pt x="8887" y="1949"/>
                    <a:pt x="13593" y="0"/>
                    <a:pt x="18499" y="0"/>
                  </a:cubicBezTo>
                  <a:close/>
                </a:path>
              </a:pathLst>
            </a:custGeom>
            <a:solidFill>
              <a:srgbClr val="F1F2FF"/>
            </a:solidFill>
          </p:spPr>
        </p:sp>
        <p:sp>
          <p:nvSpPr>
            <p:cNvPr name="TextBox 7" id="7"/>
            <p:cNvSpPr txBox="true"/>
            <p:nvPr/>
          </p:nvSpPr>
          <p:spPr>
            <a:xfrm>
              <a:off x="0" y="-38100"/>
              <a:ext cx="4409017" cy="1475463"/>
            </a:xfrm>
            <a:prstGeom prst="rect">
              <a:avLst/>
            </a:prstGeom>
          </p:spPr>
          <p:txBody>
            <a:bodyPr anchor="ctr" rtlCol="false" tIns="50800" lIns="50800" bIns="50800" rIns="50800"/>
            <a:lstStyle/>
            <a:p>
              <a:pPr algn="ctr" marL="0" indent="0" lvl="0">
                <a:lnSpc>
                  <a:spcPts val="2520"/>
                </a:lnSpc>
              </a:pPr>
            </a:p>
          </p:txBody>
        </p:sp>
      </p:grpSp>
      <p:pic>
        <p:nvPicPr>
          <p:cNvPr name="Picture 8" id="8"/>
          <p:cNvPicPr>
            <a:picLocks noChangeAspect="true"/>
          </p:cNvPicPr>
          <p:nvPr/>
        </p:nvPicPr>
        <p:blipFill>
          <a:blip r:embed="rId3"/>
          <a:stretch>
            <a:fillRect/>
          </a:stretch>
        </p:blipFill>
        <p:spPr>
          <a:xfrm rot="0">
            <a:off x="7933447" y="1237594"/>
            <a:ext cx="9919691" cy="6245478"/>
          </a:xfrm>
          <a:prstGeom prst="rect">
            <a:avLst/>
          </a:prstGeom>
        </p:spPr>
      </p:pic>
      <p:sp>
        <p:nvSpPr>
          <p:cNvPr name="TextBox 9" id="9"/>
          <p:cNvSpPr txBox="true"/>
          <p:nvPr/>
        </p:nvSpPr>
        <p:spPr>
          <a:xfrm rot="0">
            <a:off x="1462096" y="2492639"/>
            <a:ext cx="3288137" cy="344784"/>
          </a:xfrm>
          <a:prstGeom prst="rect">
            <a:avLst/>
          </a:prstGeom>
        </p:spPr>
        <p:txBody>
          <a:bodyPr anchor="t" rtlCol="false" tIns="0" lIns="0" bIns="0" rIns="0">
            <a:spAutoFit/>
          </a:bodyPr>
          <a:lstStyle/>
          <a:p>
            <a:pPr algn="l" marL="0" indent="0" lvl="0">
              <a:lnSpc>
                <a:spcPts val="2638"/>
              </a:lnSpc>
            </a:pPr>
            <a:r>
              <a:rPr lang="en-US" b="true" sz="2398" spc="-119">
                <a:solidFill>
                  <a:srgbClr val="4962B8"/>
                </a:solidFill>
                <a:latin typeface="Open Sauce Bold"/>
                <a:ea typeface="Open Sauce Bold"/>
                <a:cs typeface="Open Sauce Bold"/>
                <a:sym typeface="Open Sauce Bold"/>
              </a:rPr>
              <a:t>Target Audience</a:t>
            </a:r>
          </a:p>
        </p:txBody>
      </p:sp>
      <p:sp>
        <p:nvSpPr>
          <p:cNvPr name="TextBox 10" id="10"/>
          <p:cNvSpPr txBox="true"/>
          <p:nvPr/>
        </p:nvSpPr>
        <p:spPr>
          <a:xfrm rot="0">
            <a:off x="1462096" y="3051815"/>
            <a:ext cx="5981588" cy="990600"/>
          </a:xfrm>
          <a:prstGeom prst="rect">
            <a:avLst/>
          </a:prstGeom>
        </p:spPr>
        <p:txBody>
          <a:bodyPr anchor="t" rtlCol="false" tIns="0" lIns="0" bIns="0" rIns="0">
            <a:spAutoFit/>
          </a:bodyPr>
          <a:lstStyle/>
          <a:p>
            <a:pPr algn="l" marL="0" indent="0" lvl="0">
              <a:lnSpc>
                <a:spcPts val="1977"/>
              </a:lnSpc>
            </a:pPr>
            <a:r>
              <a:rPr lang="en-US" sz="1647" spc="-82">
                <a:solidFill>
                  <a:srgbClr val="4962B8"/>
                </a:solidFill>
                <a:latin typeface="Open Sauce"/>
                <a:ea typeface="Open Sauce"/>
                <a:cs typeface="Open Sauce"/>
                <a:sym typeface="Open Sauce"/>
              </a:rPr>
              <a:t>Our primary market consists of mid-size enterprises seeking scalable solutions. With over 50,000 potential clients in our target segment, we've identified strong demand for streamlined business operations and digital transformation services.</a:t>
            </a:r>
          </a:p>
        </p:txBody>
      </p:sp>
      <p:sp>
        <p:nvSpPr>
          <p:cNvPr name="TextBox 11" id="11"/>
          <p:cNvSpPr txBox="true"/>
          <p:nvPr/>
        </p:nvSpPr>
        <p:spPr>
          <a:xfrm rot="0">
            <a:off x="1462096" y="4691316"/>
            <a:ext cx="3288137" cy="344784"/>
          </a:xfrm>
          <a:prstGeom prst="rect">
            <a:avLst/>
          </a:prstGeom>
        </p:spPr>
        <p:txBody>
          <a:bodyPr anchor="t" rtlCol="false" tIns="0" lIns="0" bIns="0" rIns="0">
            <a:spAutoFit/>
          </a:bodyPr>
          <a:lstStyle/>
          <a:p>
            <a:pPr algn="l" marL="0" indent="0" lvl="0">
              <a:lnSpc>
                <a:spcPts val="2638"/>
              </a:lnSpc>
            </a:pPr>
            <a:r>
              <a:rPr lang="en-US" b="true" sz="2398" spc="-119">
                <a:solidFill>
                  <a:srgbClr val="4962B8"/>
                </a:solidFill>
                <a:latin typeface="Open Sauce Bold"/>
                <a:ea typeface="Open Sauce Bold"/>
                <a:cs typeface="Open Sauce Bold"/>
                <a:sym typeface="Open Sauce Bold"/>
              </a:rPr>
              <a:t>Growth Trends</a:t>
            </a:r>
          </a:p>
        </p:txBody>
      </p:sp>
      <p:sp>
        <p:nvSpPr>
          <p:cNvPr name="TextBox 12" id="12"/>
          <p:cNvSpPr txBox="true"/>
          <p:nvPr/>
        </p:nvSpPr>
        <p:spPr>
          <a:xfrm rot="0">
            <a:off x="1462096" y="5255196"/>
            <a:ext cx="5981588" cy="990600"/>
          </a:xfrm>
          <a:prstGeom prst="rect">
            <a:avLst/>
          </a:prstGeom>
        </p:spPr>
        <p:txBody>
          <a:bodyPr anchor="t" rtlCol="false" tIns="0" lIns="0" bIns="0" rIns="0">
            <a:spAutoFit/>
          </a:bodyPr>
          <a:lstStyle/>
          <a:p>
            <a:pPr algn="l" marL="0" indent="0" lvl="0">
              <a:lnSpc>
                <a:spcPts val="1977"/>
              </a:lnSpc>
            </a:pPr>
            <a:r>
              <a:rPr lang="en-US" sz="1647" spc="-82">
                <a:solidFill>
                  <a:srgbClr val="4962B8"/>
                </a:solidFill>
                <a:latin typeface="Open Sauce"/>
                <a:ea typeface="Open Sauce"/>
                <a:cs typeface="Open Sauce"/>
                <a:sym typeface="Open Sauce"/>
              </a:rPr>
              <a:t>Revenue has grown 47% year-over-year with customer acquisition up 35%. Our retention rate stands at 92%, demonstrating strong product-market fit. Forecasts indicate continued momentum with projected 60% growth in the coming fiscal year.</a:t>
            </a:r>
          </a:p>
        </p:txBody>
      </p:sp>
      <p:grpSp>
        <p:nvGrpSpPr>
          <p:cNvPr name="Group 13" id="13"/>
          <p:cNvGrpSpPr/>
          <p:nvPr/>
        </p:nvGrpSpPr>
        <p:grpSpPr>
          <a:xfrm rot="0">
            <a:off x="748077" y="720391"/>
            <a:ext cx="16791846" cy="616617"/>
            <a:chOff x="0" y="0"/>
            <a:chExt cx="4422544" cy="162401"/>
          </a:xfrm>
        </p:grpSpPr>
        <p:sp>
          <p:nvSpPr>
            <p:cNvPr name="Freeform 14" id="14"/>
            <p:cNvSpPr/>
            <p:nvPr/>
          </p:nvSpPr>
          <p:spPr>
            <a:xfrm flipH="false" flipV="false" rot="0">
              <a:off x="0" y="0"/>
              <a:ext cx="4422544" cy="162401"/>
            </a:xfrm>
            <a:custGeom>
              <a:avLst/>
              <a:gdLst/>
              <a:ahLst/>
              <a:cxnLst/>
              <a:rect r="r" b="b" t="t" l="l"/>
              <a:pathLst>
                <a:path h="162401" w="4422544">
                  <a:moveTo>
                    <a:pt x="18442" y="0"/>
                  </a:moveTo>
                  <a:lnTo>
                    <a:pt x="4404102" y="0"/>
                  </a:lnTo>
                  <a:cubicBezTo>
                    <a:pt x="4408993" y="0"/>
                    <a:pt x="4413684" y="1943"/>
                    <a:pt x="4417142" y="5402"/>
                  </a:cubicBezTo>
                  <a:cubicBezTo>
                    <a:pt x="4420601" y="8860"/>
                    <a:pt x="4422544" y="13551"/>
                    <a:pt x="4422544" y="18442"/>
                  </a:cubicBezTo>
                  <a:lnTo>
                    <a:pt x="4422544" y="143959"/>
                  </a:lnTo>
                  <a:cubicBezTo>
                    <a:pt x="4422544" y="148850"/>
                    <a:pt x="4420601" y="153541"/>
                    <a:pt x="4417142" y="157000"/>
                  </a:cubicBezTo>
                  <a:cubicBezTo>
                    <a:pt x="4413684" y="160458"/>
                    <a:pt x="4408993" y="162401"/>
                    <a:pt x="4404102" y="162401"/>
                  </a:cubicBezTo>
                  <a:lnTo>
                    <a:pt x="18442" y="162401"/>
                  </a:lnTo>
                  <a:cubicBezTo>
                    <a:pt x="13551" y="162401"/>
                    <a:pt x="8860" y="160458"/>
                    <a:pt x="5402" y="157000"/>
                  </a:cubicBezTo>
                  <a:cubicBezTo>
                    <a:pt x="1943" y="153541"/>
                    <a:pt x="0" y="148850"/>
                    <a:pt x="0" y="143959"/>
                  </a:cubicBezTo>
                  <a:lnTo>
                    <a:pt x="0" y="18442"/>
                  </a:lnTo>
                  <a:cubicBezTo>
                    <a:pt x="0" y="13551"/>
                    <a:pt x="1943" y="8860"/>
                    <a:pt x="5402" y="5402"/>
                  </a:cubicBezTo>
                  <a:cubicBezTo>
                    <a:pt x="8860" y="1943"/>
                    <a:pt x="13551" y="0"/>
                    <a:pt x="18442" y="0"/>
                  </a:cubicBezTo>
                  <a:close/>
                </a:path>
              </a:pathLst>
            </a:custGeom>
            <a:solidFill>
              <a:srgbClr val="F1F2FF"/>
            </a:solidFill>
          </p:spPr>
        </p:sp>
        <p:sp>
          <p:nvSpPr>
            <p:cNvPr name="TextBox 15" id="15"/>
            <p:cNvSpPr txBox="true"/>
            <p:nvPr/>
          </p:nvSpPr>
          <p:spPr>
            <a:xfrm>
              <a:off x="0" y="-38100"/>
              <a:ext cx="4422544" cy="200501"/>
            </a:xfrm>
            <a:prstGeom prst="rect">
              <a:avLst/>
            </a:prstGeom>
          </p:spPr>
          <p:txBody>
            <a:bodyPr anchor="ctr" rtlCol="false" tIns="50800" lIns="50800" bIns="50800" rIns="50800"/>
            <a:lstStyle/>
            <a:p>
              <a:pPr algn="ctr" marL="0" indent="0" lvl="0">
                <a:lnSpc>
                  <a:spcPts val="2659"/>
                </a:lnSpc>
              </a:pPr>
            </a:p>
          </p:txBody>
        </p:sp>
      </p:grpSp>
      <p:sp>
        <p:nvSpPr>
          <p:cNvPr name="TextBox 16" id="16"/>
          <p:cNvSpPr txBox="true"/>
          <p:nvPr/>
        </p:nvSpPr>
        <p:spPr>
          <a:xfrm rot="0">
            <a:off x="13666967" y="856298"/>
            <a:ext cx="3458983" cy="281991"/>
          </a:xfrm>
          <a:prstGeom prst="rect">
            <a:avLst/>
          </a:prstGeom>
        </p:spPr>
        <p:txBody>
          <a:bodyPr anchor="t" rtlCol="false" tIns="0" lIns="0" bIns="0" rIns="0">
            <a:spAutoFit/>
          </a:bodyPr>
          <a:lstStyle/>
          <a:p>
            <a:pPr algn="r" marL="0" indent="0" lvl="0">
              <a:lnSpc>
                <a:spcPts val="2307"/>
              </a:lnSpc>
              <a:spcBef>
                <a:spcPct val="0"/>
              </a:spcBef>
            </a:pPr>
            <a:r>
              <a:rPr lang="en-US" sz="1647" spc="-82">
                <a:solidFill>
                  <a:srgbClr val="4962B8"/>
                </a:solidFill>
                <a:latin typeface="Open Sauce"/>
                <a:ea typeface="Open Sauce"/>
                <a:cs typeface="Open Sauce"/>
                <a:sym typeface="Open Sauce"/>
              </a:rPr>
              <a:t>Your company </a:t>
            </a:r>
          </a:p>
        </p:txBody>
      </p:sp>
      <p:sp>
        <p:nvSpPr>
          <p:cNvPr name="Freeform 17" id="17"/>
          <p:cNvSpPr/>
          <p:nvPr/>
        </p:nvSpPr>
        <p:spPr>
          <a:xfrm flipH="true" flipV="false" rot="0">
            <a:off x="1028700" y="812002"/>
            <a:ext cx="433396" cy="433396"/>
          </a:xfrm>
          <a:custGeom>
            <a:avLst/>
            <a:gdLst/>
            <a:ahLst/>
            <a:cxnLst/>
            <a:rect r="r" b="b" t="t" l="l"/>
            <a:pathLst>
              <a:path h="433396" w="433396">
                <a:moveTo>
                  <a:pt x="433396" y="0"/>
                </a:moveTo>
                <a:lnTo>
                  <a:pt x="0" y="0"/>
                </a:lnTo>
                <a:lnTo>
                  <a:pt x="0" y="433396"/>
                </a:lnTo>
                <a:lnTo>
                  <a:pt x="433396" y="433396"/>
                </a:lnTo>
                <a:lnTo>
                  <a:pt x="433396"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8" id="18"/>
          <p:cNvSpPr/>
          <p:nvPr/>
        </p:nvSpPr>
        <p:spPr>
          <a:xfrm flipH="false" flipV="false" rot="5400000">
            <a:off x="14969636" y="866330"/>
            <a:ext cx="232041" cy="324740"/>
          </a:xfrm>
          <a:custGeom>
            <a:avLst/>
            <a:gdLst/>
            <a:ahLst/>
            <a:cxnLst/>
            <a:rect r="r" b="b" t="t" l="l"/>
            <a:pathLst>
              <a:path h="324740" w="232041">
                <a:moveTo>
                  <a:pt x="0" y="0"/>
                </a:moveTo>
                <a:lnTo>
                  <a:pt x="232041" y="0"/>
                </a:lnTo>
                <a:lnTo>
                  <a:pt x="232041" y="324740"/>
                </a:lnTo>
                <a:lnTo>
                  <a:pt x="0" y="32474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9" id="19"/>
          <p:cNvSpPr txBox="true"/>
          <p:nvPr/>
        </p:nvSpPr>
        <p:spPr>
          <a:xfrm rot="0">
            <a:off x="1462096" y="856298"/>
            <a:ext cx="2070986" cy="306737"/>
          </a:xfrm>
          <a:prstGeom prst="rect">
            <a:avLst/>
          </a:prstGeom>
        </p:spPr>
        <p:txBody>
          <a:bodyPr anchor="t" rtlCol="false" tIns="0" lIns="0" bIns="0" rIns="0">
            <a:spAutoFit/>
          </a:bodyPr>
          <a:lstStyle/>
          <a:p>
            <a:pPr algn="r" marL="0" indent="0" lvl="0">
              <a:lnSpc>
                <a:spcPts val="2518"/>
              </a:lnSpc>
              <a:spcBef>
                <a:spcPct val="0"/>
              </a:spcBef>
            </a:pPr>
            <a:r>
              <a:rPr lang="en-US" sz="1798" spc="-89">
                <a:solidFill>
                  <a:srgbClr val="4962B8"/>
                </a:solidFill>
                <a:latin typeface="Open Sauce"/>
                <a:ea typeface="Open Sauce"/>
                <a:cs typeface="Open Sauce"/>
                <a:sym typeface="Open Sauce"/>
              </a:rPr>
              <a:t>Home</a:t>
            </a:r>
          </a:p>
        </p:txBody>
      </p:sp>
      <p:sp>
        <p:nvSpPr>
          <p:cNvPr name="TextBox 20" id="20"/>
          <p:cNvSpPr txBox="true"/>
          <p:nvPr/>
        </p:nvSpPr>
        <p:spPr>
          <a:xfrm rot="0">
            <a:off x="3842015" y="856298"/>
            <a:ext cx="2379920" cy="306737"/>
          </a:xfrm>
          <a:prstGeom prst="rect">
            <a:avLst/>
          </a:prstGeom>
        </p:spPr>
        <p:txBody>
          <a:bodyPr anchor="t" rtlCol="false" tIns="0" lIns="0" bIns="0" rIns="0">
            <a:spAutoFit/>
          </a:bodyPr>
          <a:lstStyle/>
          <a:p>
            <a:pPr algn="r" marL="0" indent="0" lvl="0">
              <a:lnSpc>
                <a:spcPts val="2518"/>
              </a:lnSpc>
              <a:spcBef>
                <a:spcPct val="0"/>
              </a:spcBef>
            </a:pPr>
            <a:r>
              <a:rPr lang="en-US" sz="1798" spc="-89">
                <a:solidFill>
                  <a:srgbClr val="4962B8"/>
                </a:solidFill>
                <a:latin typeface="Open Sauce"/>
                <a:ea typeface="Open Sauce"/>
                <a:cs typeface="Open Sauce"/>
                <a:sym typeface="Open Sauce"/>
              </a:rPr>
              <a:t>About</a:t>
            </a:r>
          </a:p>
        </p:txBody>
      </p:sp>
      <p:sp>
        <p:nvSpPr>
          <p:cNvPr name="TextBox 21" id="21"/>
          <p:cNvSpPr txBox="true"/>
          <p:nvPr/>
        </p:nvSpPr>
        <p:spPr>
          <a:xfrm rot="0">
            <a:off x="6526735" y="874579"/>
            <a:ext cx="2589202" cy="306737"/>
          </a:xfrm>
          <a:prstGeom prst="rect">
            <a:avLst/>
          </a:prstGeom>
        </p:spPr>
        <p:txBody>
          <a:bodyPr anchor="t" rtlCol="false" tIns="0" lIns="0" bIns="0" rIns="0">
            <a:spAutoFit/>
          </a:bodyPr>
          <a:lstStyle/>
          <a:p>
            <a:pPr algn="r" marL="0" indent="0" lvl="0">
              <a:lnSpc>
                <a:spcPts val="2518"/>
              </a:lnSpc>
              <a:spcBef>
                <a:spcPct val="0"/>
              </a:spcBef>
            </a:pPr>
            <a:r>
              <a:rPr lang="en-US" sz="1798" spc="-89">
                <a:solidFill>
                  <a:srgbClr val="4962B8"/>
                </a:solidFill>
                <a:latin typeface="Open Sauce"/>
                <a:ea typeface="Open Sauce"/>
                <a:cs typeface="Open Sauce"/>
                <a:sym typeface="Open Sauce"/>
              </a:rPr>
              <a:t>Service</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2B50A6">
                <a:alpha val="100000"/>
              </a:srgbClr>
            </a:gs>
            <a:gs pos="50000">
              <a:srgbClr val="627EC5">
                <a:alpha val="100000"/>
              </a:srgbClr>
            </a:gs>
            <a:gs pos="100000">
              <a:srgbClr val="B6C6FF">
                <a:alpha val="100000"/>
              </a:srgbClr>
            </a:gs>
          </a:gsLst>
          <a:path path="circle">
            <a:fillToRect l="0" r="100000" t="0" b="100000"/>
          </a:path>
          <a:tileRect r="0" l="-100000" b="0" t="-100000"/>
        </a:gradFill>
      </p:bgPr>
    </p:bg>
    <p:spTree>
      <p:nvGrpSpPr>
        <p:cNvPr id="1" name=""/>
        <p:cNvGrpSpPr/>
        <p:nvPr/>
      </p:nvGrpSpPr>
      <p:grpSpPr>
        <a:xfrm>
          <a:off x="0" y="0"/>
          <a:ext cx="0" cy="0"/>
          <a:chOff x="0" y="0"/>
          <a:chExt cx="0" cy="0"/>
        </a:xfrm>
      </p:grpSpPr>
      <p:grpSp>
        <p:nvGrpSpPr>
          <p:cNvPr name="Group 2" id="2"/>
          <p:cNvGrpSpPr/>
          <p:nvPr/>
        </p:nvGrpSpPr>
        <p:grpSpPr>
          <a:xfrm rot="0">
            <a:off x="748077" y="7383657"/>
            <a:ext cx="16791846" cy="2287675"/>
            <a:chOff x="0" y="0"/>
            <a:chExt cx="6555005" cy="893036"/>
          </a:xfrm>
        </p:grpSpPr>
        <p:sp>
          <p:nvSpPr>
            <p:cNvPr name="Freeform 3" id="3"/>
            <p:cNvSpPr/>
            <p:nvPr/>
          </p:nvSpPr>
          <p:spPr>
            <a:xfrm flipH="false" flipV="false" rot="0">
              <a:off x="0" y="0"/>
              <a:ext cx="6555005" cy="893036"/>
            </a:xfrm>
            <a:custGeom>
              <a:avLst/>
              <a:gdLst/>
              <a:ahLst/>
              <a:cxnLst/>
              <a:rect r="r" b="b" t="t" l="l"/>
              <a:pathLst>
                <a:path h="893036" w="6555005">
                  <a:moveTo>
                    <a:pt x="18442" y="0"/>
                  </a:moveTo>
                  <a:lnTo>
                    <a:pt x="6536562" y="0"/>
                  </a:lnTo>
                  <a:cubicBezTo>
                    <a:pt x="6541453" y="0"/>
                    <a:pt x="6546145" y="1943"/>
                    <a:pt x="6549603" y="5402"/>
                  </a:cubicBezTo>
                  <a:cubicBezTo>
                    <a:pt x="6553061" y="8860"/>
                    <a:pt x="6555005" y="13551"/>
                    <a:pt x="6555005" y="18442"/>
                  </a:cubicBezTo>
                  <a:lnTo>
                    <a:pt x="6555005" y="874594"/>
                  </a:lnTo>
                  <a:cubicBezTo>
                    <a:pt x="6555005" y="879485"/>
                    <a:pt x="6553061" y="884176"/>
                    <a:pt x="6549603" y="887634"/>
                  </a:cubicBezTo>
                  <a:cubicBezTo>
                    <a:pt x="6546145" y="891093"/>
                    <a:pt x="6541453" y="893036"/>
                    <a:pt x="6536562" y="893036"/>
                  </a:cubicBezTo>
                  <a:lnTo>
                    <a:pt x="18442" y="893036"/>
                  </a:lnTo>
                  <a:cubicBezTo>
                    <a:pt x="13551" y="893036"/>
                    <a:pt x="8860" y="891093"/>
                    <a:pt x="5402" y="887634"/>
                  </a:cubicBezTo>
                  <a:cubicBezTo>
                    <a:pt x="1943" y="884176"/>
                    <a:pt x="0" y="879485"/>
                    <a:pt x="0" y="874594"/>
                  </a:cubicBezTo>
                  <a:lnTo>
                    <a:pt x="0" y="18442"/>
                  </a:lnTo>
                  <a:cubicBezTo>
                    <a:pt x="0" y="13551"/>
                    <a:pt x="1943" y="8860"/>
                    <a:pt x="5402" y="5402"/>
                  </a:cubicBezTo>
                  <a:cubicBezTo>
                    <a:pt x="8860" y="1943"/>
                    <a:pt x="13551" y="0"/>
                    <a:pt x="18442" y="0"/>
                  </a:cubicBezTo>
                  <a:close/>
                </a:path>
              </a:pathLst>
            </a:custGeom>
            <a:blipFill>
              <a:blip r:embed="rId2"/>
              <a:stretch>
                <a:fillRect l="0" t="-194893" r="0" b="-194893"/>
              </a:stretch>
            </a:blipFill>
          </p:spPr>
        </p:sp>
      </p:grpSp>
      <p:sp>
        <p:nvSpPr>
          <p:cNvPr name="TextBox 4" id="4"/>
          <p:cNvSpPr txBox="true"/>
          <p:nvPr/>
        </p:nvSpPr>
        <p:spPr>
          <a:xfrm rot="0">
            <a:off x="7821336" y="8041576"/>
            <a:ext cx="8925446" cy="1024826"/>
          </a:xfrm>
          <a:prstGeom prst="rect">
            <a:avLst/>
          </a:prstGeom>
        </p:spPr>
        <p:txBody>
          <a:bodyPr anchor="t" rtlCol="false" tIns="0" lIns="0" bIns="0" rIns="0">
            <a:spAutoFit/>
          </a:bodyPr>
          <a:lstStyle/>
          <a:p>
            <a:pPr algn="r" marL="0" indent="0" lvl="0">
              <a:lnSpc>
                <a:spcPts val="7914"/>
              </a:lnSpc>
            </a:pPr>
            <a:r>
              <a:rPr lang="en-US" sz="7194" spc="-359">
                <a:solidFill>
                  <a:srgbClr val="ECEDFF"/>
                </a:solidFill>
                <a:latin typeface="Open Sauce"/>
                <a:ea typeface="Open Sauce"/>
                <a:cs typeface="Open Sauce"/>
                <a:sym typeface="Open Sauce"/>
              </a:rPr>
              <a:t>Financial Projections</a:t>
            </a:r>
          </a:p>
        </p:txBody>
      </p:sp>
      <p:grpSp>
        <p:nvGrpSpPr>
          <p:cNvPr name="Group 5" id="5"/>
          <p:cNvGrpSpPr/>
          <p:nvPr/>
        </p:nvGrpSpPr>
        <p:grpSpPr>
          <a:xfrm rot="0">
            <a:off x="799436" y="1631590"/>
            <a:ext cx="16740487" cy="5457487"/>
            <a:chOff x="0" y="0"/>
            <a:chExt cx="4409017" cy="1437363"/>
          </a:xfrm>
        </p:grpSpPr>
        <p:sp>
          <p:nvSpPr>
            <p:cNvPr name="Freeform 6" id="6"/>
            <p:cNvSpPr/>
            <p:nvPr/>
          </p:nvSpPr>
          <p:spPr>
            <a:xfrm flipH="false" flipV="false" rot="0">
              <a:off x="0" y="0"/>
              <a:ext cx="4409017" cy="1437363"/>
            </a:xfrm>
            <a:custGeom>
              <a:avLst/>
              <a:gdLst/>
              <a:ahLst/>
              <a:cxnLst/>
              <a:rect r="r" b="b" t="t" l="l"/>
              <a:pathLst>
                <a:path h="1437363" w="4409017">
                  <a:moveTo>
                    <a:pt x="18499" y="0"/>
                  </a:moveTo>
                  <a:lnTo>
                    <a:pt x="4390518" y="0"/>
                  </a:lnTo>
                  <a:cubicBezTo>
                    <a:pt x="4395424" y="0"/>
                    <a:pt x="4400129" y="1949"/>
                    <a:pt x="4403599" y="5418"/>
                  </a:cubicBezTo>
                  <a:cubicBezTo>
                    <a:pt x="4407068" y="8887"/>
                    <a:pt x="4409017" y="13593"/>
                    <a:pt x="4409017" y="18499"/>
                  </a:cubicBezTo>
                  <a:lnTo>
                    <a:pt x="4409017" y="1418864"/>
                  </a:lnTo>
                  <a:cubicBezTo>
                    <a:pt x="4409017" y="1423770"/>
                    <a:pt x="4407068" y="1428475"/>
                    <a:pt x="4403599" y="1431945"/>
                  </a:cubicBezTo>
                  <a:cubicBezTo>
                    <a:pt x="4400129" y="1435414"/>
                    <a:pt x="4395424" y="1437363"/>
                    <a:pt x="4390518" y="1437363"/>
                  </a:cubicBezTo>
                  <a:lnTo>
                    <a:pt x="18499" y="1437363"/>
                  </a:lnTo>
                  <a:cubicBezTo>
                    <a:pt x="13593" y="1437363"/>
                    <a:pt x="8887" y="1435414"/>
                    <a:pt x="5418" y="1431945"/>
                  </a:cubicBezTo>
                  <a:cubicBezTo>
                    <a:pt x="1949" y="1428475"/>
                    <a:pt x="0" y="1423770"/>
                    <a:pt x="0" y="1418864"/>
                  </a:cubicBezTo>
                  <a:lnTo>
                    <a:pt x="0" y="18499"/>
                  </a:lnTo>
                  <a:cubicBezTo>
                    <a:pt x="0" y="13593"/>
                    <a:pt x="1949" y="8887"/>
                    <a:pt x="5418" y="5418"/>
                  </a:cubicBezTo>
                  <a:cubicBezTo>
                    <a:pt x="8887" y="1949"/>
                    <a:pt x="13593" y="0"/>
                    <a:pt x="18499" y="0"/>
                  </a:cubicBezTo>
                  <a:close/>
                </a:path>
              </a:pathLst>
            </a:custGeom>
            <a:solidFill>
              <a:srgbClr val="F1F2FF"/>
            </a:solidFill>
          </p:spPr>
        </p:sp>
        <p:sp>
          <p:nvSpPr>
            <p:cNvPr name="TextBox 7" id="7"/>
            <p:cNvSpPr txBox="true"/>
            <p:nvPr/>
          </p:nvSpPr>
          <p:spPr>
            <a:xfrm>
              <a:off x="0" y="-38100"/>
              <a:ext cx="4409017" cy="1475463"/>
            </a:xfrm>
            <a:prstGeom prst="rect">
              <a:avLst/>
            </a:prstGeom>
          </p:spPr>
          <p:txBody>
            <a:bodyPr anchor="ctr" rtlCol="false" tIns="50800" lIns="50800" bIns="50800" rIns="50800"/>
            <a:lstStyle/>
            <a:p>
              <a:pPr algn="ctr" marL="0" indent="0" lvl="0">
                <a:lnSpc>
                  <a:spcPts val="2520"/>
                </a:lnSpc>
              </a:pPr>
            </a:p>
          </p:txBody>
        </p:sp>
      </p:grpSp>
      <p:pic>
        <p:nvPicPr>
          <p:cNvPr name="Picture 8" id="8"/>
          <p:cNvPicPr>
            <a:picLocks noChangeAspect="true"/>
          </p:cNvPicPr>
          <p:nvPr/>
        </p:nvPicPr>
        <p:blipFill>
          <a:blip r:embed="rId3"/>
          <a:stretch>
            <a:fillRect/>
          </a:stretch>
        </p:blipFill>
        <p:spPr>
          <a:xfrm rot="0">
            <a:off x="8034446" y="1246776"/>
            <a:ext cx="9809509" cy="6227114"/>
          </a:xfrm>
          <a:prstGeom prst="rect">
            <a:avLst/>
          </a:prstGeom>
        </p:spPr>
      </p:pic>
      <p:sp>
        <p:nvSpPr>
          <p:cNvPr name="TextBox 9" id="9"/>
          <p:cNvSpPr txBox="true"/>
          <p:nvPr/>
        </p:nvSpPr>
        <p:spPr>
          <a:xfrm rot="0">
            <a:off x="1462096" y="2492639"/>
            <a:ext cx="3288137" cy="344784"/>
          </a:xfrm>
          <a:prstGeom prst="rect">
            <a:avLst/>
          </a:prstGeom>
        </p:spPr>
        <p:txBody>
          <a:bodyPr anchor="t" rtlCol="false" tIns="0" lIns="0" bIns="0" rIns="0">
            <a:spAutoFit/>
          </a:bodyPr>
          <a:lstStyle/>
          <a:p>
            <a:pPr algn="l" marL="0" indent="0" lvl="0">
              <a:lnSpc>
                <a:spcPts val="2638"/>
              </a:lnSpc>
            </a:pPr>
            <a:r>
              <a:rPr lang="en-US" b="true" sz="2398" spc="-119">
                <a:solidFill>
                  <a:srgbClr val="4962B8"/>
                </a:solidFill>
                <a:latin typeface="Open Sauce Bold"/>
                <a:ea typeface="Open Sauce Bold"/>
                <a:cs typeface="Open Sauce Bold"/>
                <a:sym typeface="Open Sauce Bold"/>
              </a:rPr>
              <a:t>Revenue Target</a:t>
            </a:r>
          </a:p>
        </p:txBody>
      </p:sp>
      <p:sp>
        <p:nvSpPr>
          <p:cNvPr name="TextBox 10" id="10"/>
          <p:cNvSpPr txBox="true"/>
          <p:nvPr/>
        </p:nvSpPr>
        <p:spPr>
          <a:xfrm rot="0">
            <a:off x="1462096" y="3051815"/>
            <a:ext cx="5981588" cy="1066800"/>
          </a:xfrm>
          <a:prstGeom prst="rect">
            <a:avLst/>
          </a:prstGeom>
        </p:spPr>
        <p:txBody>
          <a:bodyPr anchor="t" rtlCol="false" tIns="0" lIns="0" bIns="0" rIns="0">
            <a:spAutoFit/>
          </a:bodyPr>
          <a:lstStyle/>
          <a:p>
            <a:pPr algn="l" marL="0" indent="0" lvl="0">
              <a:lnSpc>
                <a:spcPts val="2158"/>
              </a:lnSpc>
            </a:pPr>
            <a:r>
              <a:rPr lang="en-US" sz="1798" spc="-89">
                <a:solidFill>
                  <a:srgbClr val="4962B8"/>
                </a:solidFill>
                <a:latin typeface="Open Sauce"/>
                <a:ea typeface="Open Sauce"/>
                <a:cs typeface="Open Sauce"/>
                <a:sym typeface="Open Sauce"/>
              </a:rPr>
              <a:t>Our projected annual revenue target is $2.4M for Year 1, scaling to $8.5M by Year 3. Primary revenue streams include subscription services, consulting fees, and enterprise licensing agreements.</a:t>
            </a:r>
          </a:p>
        </p:txBody>
      </p:sp>
      <p:sp>
        <p:nvSpPr>
          <p:cNvPr name="TextBox 11" id="11"/>
          <p:cNvSpPr txBox="true"/>
          <p:nvPr/>
        </p:nvSpPr>
        <p:spPr>
          <a:xfrm rot="0">
            <a:off x="1462096" y="4691316"/>
            <a:ext cx="3288137" cy="344784"/>
          </a:xfrm>
          <a:prstGeom prst="rect">
            <a:avLst/>
          </a:prstGeom>
        </p:spPr>
        <p:txBody>
          <a:bodyPr anchor="t" rtlCol="false" tIns="0" lIns="0" bIns="0" rIns="0">
            <a:spAutoFit/>
          </a:bodyPr>
          <a:lstStyle/>
          <a:p>
            <a:pPr algn="l" marL="0" indent="0" lvl="0">
              <a:lnSpc>
                <a:spcPts val="2638"/>
              </a:lnSpc>
            </a:pPr>
            <a:r>
              <a:rPr lang="en-US" b="true" sz="2398" spc="-119">
                <a:solidFill>
                  <a:srgbClr val="4962B8"/>
                </a:solidFill>
                <a:latin typeface="Open Sauce Bold"/>
                <a:ea typeface="Open Sauce Bold"/>
                <a:cs typeface="Open Sauce Bold"/>
                <a:sym typeface="Open Sauce Bold"/>
              </a:rPr>
              <a:t>Profit Margin</a:t>
            </a:r>
          </a:p>
        </p:txBody>
      </p:sp>
      <p:sp>
        <p:nvSpPr>
          <p:cNvPr name="TextBox 12" id="12"/>
          <p:cNvSpPr txBox="true"/>
          <p:nvPr/>
        </p:nvSpPr>
        <p:spPr>
          <a:xfrm rot="0">
            <a:off x="1462096" y="5255196"/>
            <a:ext cx="5981588" cy="1066800"/>
          </a:xfrm>
          <a:prstGeom prst="rect">
            <a:avLst/>
          </a:prstGeom>
        </p:spPr>
        <p:txBody>
          <a:bodyPr anchor="t" rtlCol="false" tIns="0" lIns="0" bIns="0" rIns="0">
            <a:spAutoFit/>
          </a:bodyPr>
          <a:lstStyle/>
          <a:p>
            <a:pPr algn="l" marL="0" indent="0" lvl="0">
              <a:lnSpc>
                <a:spcPts val="2158"/>
              </a:lnSpc>
            </a:pPr>
            <a:r>
              <a:rPr lang="en-US" sz="1798" spc="-89">
                <a:solidFill>
                  <a:srgbClr val="4962B8"/>
                </a:solidFill>
                <a:latin typeface="Open Sauce"/>
                <a:ea typeface="Open Sauce"/>
                <a:cs typeface="Open Sauce"/>
                <a:sym typeface="Open Sauce"/>
              </a:rPr>
              <a:t>We project gross margins of 65% with net profit margins reaching 18% by Year 2. Key cost drivers include personnel, technology infrastructure, and customer acquisition, with operational efficiency improving as we scale.</a:t>
            </a:r>
          </a:p>
        </p:txBody>
      </p:sp>
      <p:grpSp>
        <p:nvGrpSpPr>
          <p:cNvPr name="Group 13" id="13"/>
          <p:cNvGrpSpPr/>
          <p:nvPr/>
        </p:nvGrpSpPr>
        <p:grpSpPr>
          <a:xfrm rot="0">
            <a:off x="748077" y="720391"/>
            <a:ext cx="16791846" cy="616617"/>
            <a:chOff x="0" y="0"/>
            <a:chExt cx="4422544" cy="162401"/>
          </a:xfrm>
        </p:grpSpPr>
        <p:sp>
          <p:nvSpPr>
            <p:cNvPr name="Freeform 14" id="14"/>
            <p:cNvSpPr/>
            <p:nvPr/>
          </p:nvSpPr>
          <p:spPr>
            <a:xfrm flipH="false" flipV="false" rot="0">
              <a:off x="0" y="0"/>
              <a:ext cx="4422544" cy="162401"/>
            </a:xfrm>
            <a:custGeom>
              <a:avLst/>
              <a:gdLst/>
              <a:ahLst/>
              <a:cxnLst/>
              <a:rect r="r" b="b" t="t" l="l"/>
              <a:pathLst>
                <a:path h="162401" w="4422544">
                  <a:moveTo>
                    <a:pt x="18442" y="0"/>
                  </a:moveTo>
                  <a:lnTo>
                    <a:pt x="4404102" y="0"/>
                  </a:lnTo>
                  <a:cubicBezTo>
                    <a:pt x="4408993" y="0"/>
                    <a:pt x="4413684" y="1943"/>
                    <a:pt x="4417142" y="5402"/>
                  </a:cubicBezTo>
                  <a:cubicBezTo>
                    <a:pt x="4420601" y="8860"/>
                    <a:pt x="4422544" y="13551"/>
                    <a:pt x="4422544" y="18442"/>
                  </a:cubicBezTo>
                  <a:lnTo>
                    <a:pt x="4422544" y="143959"/>
                  </a:lnTo>
                  <a:cubicBezTo>
                    <a:pt x="4422544" y="148850"/>
                    <a:pt x="4420601" y="153541"/>
                    <a:pt x="4417142" y="157000"/>
                  </a:cubicBezTo>
                  <a:cubicBezTo>
                    <a:pt x="4413684" y="160458"/>
                    <a:pt x="4408993" y="162401"/>
                    <a:pt x="4404102" y="162401"/>
                  </a:cubicBezTo>
                  <a:lnTo>
                    <a:pt x="18442" y="162401"/>
                  </a:lnTo>
                  <a:cubicBezTo>
                    <a:pt x="13551" y="162401"/>
                    <a:pt x="8860" y="160458"/>
                    <a:pt x="5402" y="157000"/>
                  </a:cubicBezTo>
                  <a:cubicBezTo>
                    <a:pt x="1943" y="153541"/>
                    <a:pt x="0" y="148850"/>
                    <a:pt x="0" y="143959"/>
                  </a:cubicBezTo>
                  <a:lnTo>
                    <a:pt x="0" y="18442"/>
                  </a:lnTo>
                  <a:cubicBezTo>
                    <a:pt x="0" y="13551"/>
                    <a:pt x="1943" y="8860"/>
                    <a:pt x="5402" y="5402"/>
                  </a:cubicBezTo>
                  <a:cubicBezTo>
                    <a:pt x="8860" y="1943"/>
                    <a:pt x="13551" y="0"/>
                    <a:pt x="18442" y="0"/>
                  </a:cubicBezTo>
                  <a:close/>
                </a:path>
              </a:pathLst>
            </a:custGeom>
            <a:solidFill>
              <a:srgbClr val="F1F2FF"/>
            </a:solidFill>
          </p:spPr>
        </p:sp>
        <p:sp>
          <p:nvSpPr>
            <p:cNvPr name="TextBox 15" id="15"/>
            <p:cNvSpPr txBox="true"/>
            <p:nvPr/>
          </p:nvSpPr>
          <p:spPr>
            <a:xfrm>
              <a:off x="0" y="-38100"/>
              <a:ext cx="4422544" cy="200501"/>
            </a:xfrm>
            <a:prstGeom prst="rect">
              <a:avLst/>
            </a:prstGeom>
          </p:spPr>
          <p:txBody>
            <a:bodyPr anchor="ctr" rtlCol="false" tIns="50800" lIns="50800" bIns="50800" rIns="50800"/>
            <a:lstStyle/>
            <a:p>
              <a:pPr algn="ctr" marL="0" indent="0" lvl="0">
                <a:lnSpc>
                  <a:spcPts val="2659"/>
                </a:lnSpc>
              </a:pPr>
            </a:p>
          </p:txBody>
        </p:sp>
      </p:grpSp>
      <p:sp>
        <p:nvSpPr>
          <p:cNvPr name="TextBox 16" id="16"/>
          <p:cNvSpPr txBox="true"/>
          <p:nvPr/>
        </p:nvSpPr>
        <p:spPr>
          <a:xfrm rot="0">
            <a:off x="13666967" y="856298"/>
            <a:ext cx="3458983" cy="306737"/>
          </a:xfrm>
          <a:prstGeom prst="rect">
            <a:avLst/>
          </a:prstGeom>
        </p:spPr>
        <p:txBody>
          <a:bodyPr anchor="t" rtlCol="false" tIns="0" lIns="0" bIns="0" rIns="0">
            <a:spAutoFit/>
          </a:bodyPr>
          <a:lstStyle/>
          <a:p>
            <a:pPr algn="r" marL="0" indent="0" lvl="0">
              <a:lnSpc>
                <a:spcPts val="2518"/>
              </a:lnSpc>
              <a:spcBef>
                <a:spcPct val="0"/>
              </a:spcBef>
            </a:pPr>
            <a:r>
              <a:rPr lang="en-US" sz="1798" spc="-89">
                <a:solidFill>
                  <a:srgbClr val="4962B8"/>
                </a:solidFill>
                <a:latin typeface="Open Sauce"/>
                <a:ea typeface="Open Sauce"/>
                <a:cs typeface="Open Sauce"/>
                <a:sym typeface="Open Sauce"/>
              </a:rPr>
              <a:t>Your company </a:t>
            </a:r>
          </a:p>
        </p:txBody>
      </p:sp>
      <p:sp>
        <p:nvSpPr>
          <p:cNvPr name="Freeform 17" id="17"/>
          <p:cNvSpPr/>
          <p:nvPr/>
        </p:nvSpPr>
        <p:spPr>
          <a:xfrm flipH="true" flipV="false" rot="0">
            <a:off x="1028700" y="812002"/>
            <a:ext cx="433396" cy="433396"/>
          </a:xfrm>
          <a:custGeom>
            <a:avLst/>
            <a:gdLst/>
            <a:ahLst/>
            <a:cxnLst/>
            <a:rect r="r" b="b" t="t" l="l"/>
            <a:pathLst>
              <a:path h="433396" w="433396">
                <a:moveTo>
                  <a:pt x="433396" y="0"/>
                </a:moveTo>
                <a:lnTo>
                  <a:pt x="0" y="0"/>
                </a:lnTo>
                <a:lnTo>
                  <a:pt x="0" y="433396"/>
                </a:lnTo>
                <a:lnTo>
                  <a:pt x="433396" y="433396"/>
                </a:lnTo>
                <a:lnTo>
                  <a:pt x="433396"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8" id="18"/>
          <p:cNvSpPr/>
          <p:nvPr/>
        </p:nvSpPr>
        <p:spPr>
          <a:xfrm flipH="false" flipV="false" rot="5400000">
            <a:off x="14969636" y="866330"/>
            <a:ext cx="232041" cy="324740"/>
          </a:xfrm>
          <a:custGeom>
            <a:avLst/>
            <a:gdLst/>
            <a:ahLst/>
            <a:cxnLst/>
            <a:rect r="r" b="b" t="t" l="l"/>
            <a:pathLst>
              <a:path h="324740" w="232041">
                <a:moveTo>
                  <a:pt x="0" y="0"/>
                </a:moveTo>
                <a:lnTo>
                  <a:pt x="232041" y="0"/>
                </a:lnTo>
                <a:lnTo>
                  <a:pt x="232041" y="324740"/>
                </a:lnTo>
                <a:lnTo>
                  <a:pt x="0" y="32474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9" id="19"/>
          <p:cNvSpPr txBox="true"/>
          <p:nvPr/>
        </p:nvSpPr>
        <p:spPr>
          <a:xfrm rot="0">
            <a:off x="1462096" y="856298"/>
            <a:ext cx="2070986" cy="306737"/>
          </a:xfrm>
          <a:prstGeom prst="rect">
            <a:avLst/>
          </a:prstGeom>
        </p:spPr>
        <p:txBody>
          <a:bodyPr anchor="t" rtlCol="false" tIns="0" lIns="0" bIns="0" rIns="0">
            <a:spAutoFit/>
          </a:bodyPr>
          <a:lstStyle/>
          <a:p>
            <a:pPr algn="r" marL="0" indent="0" lvl="0">
              <a:lnSpc>
                <a:spcPts val="2518"/>
              </a:lnSpc>
              <a:spcBef>
                <a:spcPct val="0"/>
              </a:spcBef>
            </a:pPr>
            <a:r>
              <a:rPr lang="en-US" sz="1798" spc="-89">
                <a:solidFill>
                  <a:srgbClr val="4962B8"/>
                </a:solidFill>
                <a:latin typeface="Open Sauce"/>
                <a:ea typeface="Open Sauce"/>
                <a:cs typeface="Open Sauce"/>
                <a:sym typeface="Open Sauce"/>
              </a:rPr>
              <a:t>Home</a:t>
            </a:r>
          </a:p>
        </p:txBody>
      </p:sp>
      <p:sp>
        <p:nvSpPr>
          <p:cNvPr name="TextBox 20" id="20"/>
          <p:cNvSpPr txBox="true"/>
          <p:nvPr/>
        </p:nvSpPr>
        <p:spPr>
          <a:xfrm rot="0">
            <a:off x="3842015" y="856298"/>
            <a:ext cx="2379920" cy="306737"/>
          </a:xfrm>
          <a:prstGeom prst="rect">
            <a:avLst/>
          </a:prstGeom>
        </p:spPr>
        <p:txBody>
          <a:bodyPr anchor="t" rtlCol="false" tIns="0" lIns="0" bIns="0" rIns="0">
            <a:spAutoFit/>
          </a:bodyPr>
          <a:lstStyle/>
          <a:p>
            <a:pPr algn="r" marL="0" indent="0" lvl="0">
              <a:lnSpc>
                <a:spcPts val="2518"/>
              </a:lnSpc>
              <a:spcBef>
                <a:spcPct val="0"/>
              </a:spcBef>
            </a:pPr>
            <a:r>
              <a:rPr lang="en-US" sz="1798" spc="-89">
                <a:solidFill>
                  <a:srgbClr val="4962B8"/>
                </a:solidFill>
                <a:latin typeface="Open Sauce"/>
                <a:ea typeface="Open Sauce"/>
                <a:cs typeface="Open Sauce"/>
                <a:sym typeface="Open Sauce"/>
              </a:rPr>
              <a:t>About</a:t>
            </a:r>
          </a:p>
        </p:txBody>
      </p:sp>
      <p:sp>
        <p:nvSpPr>
          <p:cNvPr name="TextBox 21" id="21"/>
          <p:cNvSpPr txBox="true"/>
          <p:nvPr/>
        </p:nvSpPr>
        <p:spPr>
          <a:xfrm rot="0">
            <a:off x="6526735" y="874579"/>
            <a:ext cx="2589202" cy="306737"/>
          </a:xfrm>
          <a:prstGeom prst="rect">
            <a:avLst/>
          </a:prstGeom>
        </p:spPr>
        <p:txBody>
          <a:bodyPr anchor="t" rtlCol="false" tIns="0" lIns="0" bIns="0" rIns="0">
            <a:spAutoFit/>
          </a:bodyPr>
          <a:lstStyle/>
          <a:p>
            <a:pPr algn="r" marL="0" indent="0" lvl="0">
              <a:lnSpc>
                <a:spcPts val="2518"/>
              </a:lnSpc>
              <a:spcBef>
                <a:spcPct val="0"/>
              </a:spcBef>
            </a:pPr>
            <a:r>
              <a:rPr lang="en-US" sz="1798" spc="-89">
                <a:solidFill>
                  <a:srgbClr val="4962B8"/>
                </a:solidFill>
                <a:latin typeface="Open Sauce"/>
                <a:ea typeface="Open Sauce"/>
                <a:cs typeface="Open Sauce"/>
                <a:sym typeface="Open Sauce"/>
              </a:rPr>
              <a:t>Service</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2B50A6">
                <a:alpha val="100000"/>
              </a:srgbClr>
            </a:gs>
            <a:gs pos="50000">
              <a:srgbClr val="627EC5">
                <a:alpha val="100000"/>
              </a:srgbClr>
            </a:gs>
            <a:gs pos="100000">
              <a:srgbClr val="B6C6FF">
                <a:alpha val="100000"/>
              </a:srgbClr>
            </a:gs>
          </a:gsLst>
          <a:path path="circle">
            <a:fillToRect l="0" r="100000" t="0" b="100000"/>
          </a:path>
          <a:tileRect r="0" l="-100000" b="0" t="-100000"/>
        </a:gradFill>
      </p:bgPr>
    </p:bg>
    <p:spTree>
      <p:nvGrpSpPr>
        <p:cNvPr id="1" name=""/>
        <p:cNvGrpSpPr/>
        <p:nvPr/>
      </p:nvGrpSpPr>
      <p:grpSpPr>
        <a:xfrm>
          <a:off x="0" y="0"/>
          <a:ext cx="0" cy="0"/>
          <a:chOff x="0" y="0"/>
          <a:chExt cx="0" cy="0"/>
        </a:xfrm>
      </p:grpSpPr>
      <p:grpSp>
        <p:nvGrpSpPr>
          <p:cNvPr name="Group 2" id="2"/>
          <p:cNvGrpSpPr/>
          <p:nvPr/>
        </p:nvGrpSpPr>
        <p:grpSpPr>
          <a:xfrm rot="0">
            <a:off x="5498014" y="1593790"/>
            <a:ext cx="7291973" cy="7926708"/>
            <a:chOff x="0" y="0"/>
            <a:chExt cx="2846555" cy="3094336"/>
          </a:xfrm>
        </p:grpSpPr>
        <p:sp>
          <p:nvSpPr>
            <p:cNvPr name="Freeform 3" id="3"/>
            <p:cNvSpPr/>
            <p:nvPr/>
          </p:nvSpPr>
          <p:spPr>
            <a:xfrm flipH="false" flipV="true" rot="0">
              <a:off x="0" y="0"/>
              <a:ext cx="2846555" cy="3094336"/>
            </a:xfrm>
            <a:custGeom>
              <a:avLst/>
              <a:gdLst/>
              <a:ahLst/>
              <a:cxnLst/>
              <a:rect r="r" b="b" t="t" l="l"/>
              <a:pathLst>
                <a:path h="3094336" w="2846555">
                  <a:moveTo>
                    <a:pt x="42468" y="3094336"/>
                  </a:moveTo>
                  <a:lnTo>
                    <a:pt x="2804087" y="3094336"/>
                  </a:lnTo>
                  <a:cubicBezTo>
                    <a:pt x="2827541" y="3094336"/>
                    <a:pt x="2846555" y="3075322"/>
                    <a:pt x="2846555" y="3051868"/>
                  </a:cubicBezTo>
                  <a:lnTo>
                    <a:pt x="2846555" y="42468"/>
                  </a:lnTo>
                  <a:cubicBezTo>
                    <a:pt x="2846555" y="31205"/>
                    <a:pt x="2842081" y="20403"/>
                    <a:pt x="2834116" y="12439"/>
                  </a:cubicBezTo>
                  <a:cubicBezTo>
                    <a:pt x="2826152" y="4474"/>
                    <a:pt x="2815350" y="0"/>
                    <a:pt x="2804087" y="0"/>
                  </a:cubicBezTo>
                  <a:lnTo>
                    <a:pt x="42468" y="0"/>
                  </a:lnTo>
                  <a:cubicBezTo>
                    <a:pt x="19014" y="0"/>
                    <a:pt x="0" y="19014"/>
                    <a:pt x="0" y="42468"/>
                  </a:cubicBezTo>
                  <a:lnTo>
                    <a:pt x="0" y="3051868"/>
                  </a:lnTo>
                  <a:cubicBezTo>
                    <a:pt x="0" y="3063131"/>
                    <a:pt x="4474" y="3073933"/>
                    <a:pt x="12439" y="3081897"/>
                  </a:cubicBezTo>
                  <a:cubicBezTo>
                    <a:pt x="20403" y="3089861"/>
                    <a:pt x="31205" y="3094336"/>
                    <a:pt x="42468" y="3094336"/>
                  </a:cubicBezTo>
                  <a:close/>
                </a:path>
              </a:pathLst>
            </a:custGeom>
            <a:blipFill>
              <a:blip r:embed="rId2"/>
              <a:stretch>
                <a:fillRect l="-3357" t="0" r="-59550" b="0"/>
              </a:stretch>
            </a:blipFill>
          </p:spPr>
        </p:sp>
      </p:grpSp>
      <p:sp>
        <p:nvSpPr>
          <p:cNvPr name="TextBox 4" id="4"/>
          <p:cNvSpPr txBox="true"/>
          <p:nvPr/>
        </p:nvSpPr>
        <p:spPr>
          <a:xfrm rot="0">
            <a:off x="6756708" y="2632848"/>
            <a:ext cx="4774583" cy="2024951"/>
          </a:xfrm>
          <a:prstGeom prst="rect">
            <a:avLst/>
          </a:prstGeom>
        </p:spPr>
        <p:txBody>
          <a:bodyPr anchor="t" rtlCol="false" tIns="0" lIns="0" bIns="0" rIns="0">
            <a:spAutoFit/>
          </a:bodyPr>
          <a:lstStyle/>
          <a:p>
            <a:pPr algn="ctr" marL="0" indent="0" lvl="0">
              <a:lnSpc>
                <a:spcPts val="7914"/>
              </a:lnSpc>
            </a:pPr>
            <a:r>
              <a:rPr lang="en-US" sz="7194" spc="-359">
                <a:solidFill>
                  <a:srgbClr val="ECEDFF"/>
                </a:solidFill>
                <a:latin typeface="Open Sauce"/>
                <a:ea typeface="Open Sauce"/>
                <a:cs typeface="Open Sauce"/>
                <a:sym typeface="Open Sauce"/>
              </a:rPr>
              <a:t>Marketing Strategy</a:t>
            </a:r>
          </a:p>
        </p:txBody>
      </p:sp>
      <p:grpSp>
        <p:nvGrpSpPr>
          <p:cNvPr name="Group 5" id="5"/>
          <p:cNvGrpSpPr/>
          <p:nvPr/>
        </p:nvGrpSpPr>
        <p:grpSpPr>
          <a:xfrm rot="0">
            <a:off x="13011427" y="1593790"/>
            <a:ext cx="4528496" cy="7926708"/>
            <a:chOff x="0" y="0"/>
            <a:chExt cx="1192690" cy="2087693"/>
          </a:xfrm>
        </p:grpSpPr>
        <p:sp>
          <p:nvSpPr>
            <p:cNvPr name="Freeform 6" id="6"/>
            <p:cNvSpPr/>
            <p:nvPr/>
          </p:nvSpPr>
          <p:spPr>
            <a:xfrm flipH="false" flipV="false" rot="0">
              <a:off x="0" y="0"/>
              <a:ext cx="1192690" cy="2087693"/>
            </a:xfrm>
            <a:custGeom>
              <a:avLst/>
              <a:gdLst/>
              <a:ahLst/>
              <a:cxnLst/>
              <a:rect r="r" b="b" t="t" l="l"/>
              <a:pathLst>
                <a:path h="2087693" w="1192690">
                  <a:moveTo>
                    <a:pt x="68384" y="0"/>
                  </a:moveTo>
                  <a:lnTo>
                    <a:pt x="1124306" y="0"/>
                  </a:lnTo>
                  <a:cubicBezTo>
                    <a:pt x="1162074" y="0"/>
                    <a:pt x="1192690" y="30617"/>
                    <a:pt x="1192690" y="68384"/>
                  </a:cubicBezTo>
                  <a:lnTo>
                    <a:pt x="1192690" y="2019309"/>
                  </a:lnTo>
                  <a:cubicBezTo>
                    <a:pt x="1192690" y="2057076"/>
                    <a:pt x="1162074" y="2087693"/>
                    <a:pt x="1124306" y="2087693"/>
                  </a:cubicBezTo>
                  <a:lnTo>
                    <a:pt x="68384" y="2087693"/>
                  </a:lnTo>
                  <a:cubicBezTo>
                    <a:pt x="30617" y="2087693"/>
                    <a:pt x="0" y="2057076"/>
                    <a:pt x="0" y="2019309"/>
                  </a:cubicBezTo>
                  <a:lnTo>
                    <a:pt x="0" y="68384"/>
                  </a:lnTo>
                  <a:cubicBezTo>
                    <a:pt x="0" y="30617"/>
                    <a:pt x="30617" y="0"/>
                    <a:pt x="68384" y="0"/>
                  </a:cubicBezTo>
                  <a:close/>
                </a:path>
              </a:pathLst>
            </a:custGeom>
            <a:solidFill>
              <a:srgbClr val="F1F2FF"/>
            </a:solidFill>
          </p:spPr>
        </p:sp>
        <p:sp>
          <p:nvSpPr>
            <p:cNvPr name="TextBox 7" id="7"/>
            <p:cNvSpPr txBox="true"/>
            <p:nvPr/>
          </p:nvSpPr>
          <p:spPr>
            <a:xfrm>
              <a:off x="0" y="-38100"/>
              <a:ext cx="1192690" cy="2125793"/>
            </a:xfrm>
            <a:prstGeom prst="rect">
              <a:avLst/>
            </a:prstGeom>
          </p:spPr>
          <p:txBody>
            <a:bodyPr anchor="ctr" rtlCol="false" tIns="50800" lIns="50800" bIns="50800" rIns="50800"/>
            <a:lstStyle/>
            <a:p>
              <a:pPr algn="ctr" marL="0" indent="0" lvl="0">
                <a:lnSpc>
                  <a:spcPts val="2520"/>
                </a:lnSpc>
              </a:pPr>
            </a:p>
          </p:txBody>
        </p:sp>
      </p:grpSp>
      <p:sp>
        <p:nvSpPr>
          <p:cNvPr name="TextBox 8" id="8"/>
          <p:cNvSpPr txBox="true"/>
          <p:nvPr/>
        </p:nvSpPr>
        <p:spPr>
          <a:xfrm rot="0">
            <a:off x="13631607" y="5906077"/>
            <a:ext cx="3288137" cy="344784"/>
          </a:xfrm>
          <a:prstGeom prst="rect">
            <a:avLst/>
          </a:prstGeom>
        </p:spPr>
        <p:txBody>
          <a:bodyPr anchor="t" rtlCol="false" tIns="0" lIns="0" bIns="0" rIns="0">
            <a:spAutoFit/>
          </a:bodyPr>
          <a:lstStyle/>
          <a:p>
            <a:pPr algn="ctr" marL="0" indent="0" lvl="0">
              <a:lnSpc>
                <a:spcPts val="2638"/>
              </a:lnSpc>
            </a:pPr>
            <a:r>
              <a:rPr lang="en-US" b="true" sz="2398" spc="-119">
                <a:solidFill>
                  <a:srgbClr val="4962B8"/>
                </a:solidFill>
                <a:latin typeface="Open Sauce Bold"/>
                <a:ea typeface="Open Sauce Bold"/>
                <a:cs typeface="Open Sauce Bold"/>
                <a:sym typeface="Open Sauce Bold"/>
              </a:rPr>
              <a:t>Community Building</a:t>
            </a:r>
          </a:p>
        </p:txBody>
      </p:sp>
      <p:sp>
        <p:nvSpPr>
          <p:cNvPr name="TextBox 9" id="9"/>
          <p:cNvSpPr txBox="true"/>
          <p:nvPr/>
        </p:nvSpPr>
        <p:spPr>
          <a:xfrm rot="0">
            <a:off x="13631607" y="6783530"/>
            <a:ext cx="3288137" cy="1600200"/>
          </a:xfrm>
          <a:prstGeom prst="rect">
            <a:avLst/>
          </a:prstGeom>
        </p:spPr>
        <p:txBody>
          <a:bodyPr anchor="t" rtlCol="false" tIns="0" lIns="0" bIns="0" rIns="0">
            <a:spAutoFit/>
          </a:bodyPr>
          <a:lstStyle/>
          <a:p>
            <a:pPr algn="ctr" marL="0" indent="0" lvl="0">
              <a:lnSpc>
                <a:spcPts val="2158"/>
              </a:lnSpc>
            </a:pPr>
            <a:r>
              <a:rPr lang="en-US" sz="1798" spc="-89">
                <a:solidFill>
                  <a:srgbClr val="4962B8"/>
                </a:solidFill>
                <a:latin typeface="Open Sauce"/>
                <a:ea typeface="Open Sauce"/>
                <a:cs typeface="Open Sauce"/>
                <a:sym typeface="Open Sauce"/>
              </a:rPr>
              <a:t>Build lasting relationships with your audience through targeted engagement campaigns, social media management, and loyalty programs that turn customers into brand advocates.</a:t>
            </a:r>
          </a:p>
        </p:txBody>
      </p:sp>
      <p:grpSp>
        <p:nvGrpSpPr>
          <p:cNvPr name="Group 10" id="10"/>
          <p:cNvGrpSpPr/>
          <p:nvPr/>
        </p:nvGrpSpPr>
        <p:grpSpPr>
          <a:xfrm rot="0">
            <a:off x="748077" y="1593790"/>
            <a:ext cx="4528496" cy="7926708"/>
            <a:chOff x="0" y="0"/>
            <a:chExt cx="1192690" cy="2087693"/>
          </a:xfrm>
        </p:grpSpPr>
        <p:sp>
          <p:nvSpPr>
            <p:cNvPr name="Freeform 11" id="11"/>
            <p:cNvSpPr/>
            <p:nvPr/>
          </p:nvSpPr>
          <p:spPr>
            <a:xfrm flipH="false" flipV="false" rot="0">
              <a:off x="0" y="0"/>
              <a:ext cx="1192690" cy="2087693"/>
            </a:xfrm>
            <a:custGeom>
              <a:avLst/>
              <a:gdLst/>
              <a:ahLst/>
              <a:cxnLst/>
              <a:rect r="r" b="b" t="t" l="l"/>
              <a:pathLst>
                <a:path h="2087693" w="1192690">
                  <a:moveTo>
                    <a:pt x="68384" y="0"/>
                  </a:moveTo>
                  <a:lnTo>
                    <a:pt x="1124306" y="0"/>
                  </a:lnTo>
                  <a:cubicBezTo>
                    <a:pt x="1162074" y="0"/>
                    <a:pt x="1192690" y="30617"/>
                    <a:pt x="1192690" y="68384"/>
                  </a:cubicBezTo>
                  <a:lnTo>
                    <a:pt x="1192690" y="2019309"/>
                  </a:lnTo>
                  <a:cubicBezTo>
                    <a:pt x="1192690" y="2057076"/>
                    <a:pt x="1162074" y="2087693"/>
                    <a:pt x="1124306" y="2087693"/>
                  </a:cubicBezTo>
                  <a:lnTo>
                    <a:pt x="68384" y="2087693"/>
                  </a:lnTo>
                  <a:cubicBezTo>
                    <a:pt x="30617" y="2087693"/>
                    <a:pt x="0" y="2057076"/>
                    <a:pt x="0" y="2019309"/>
                  </a:cubicBezTo>
                  <a:lnTo>
                    <a:pt x="0" y="68384"/>
                  </a:lnTo>
                  <a:cubicBezTo>
                    <a:pt x="0" y="30617"/>
                    <a:pt x="30617" y="0"/>
                    <a:pt x="68384" y="0"/>
                  </a:cubicBezTo>
                  <a:close/>
                </a:path>
              </a:pathLst>
            </a:custGeom>
            <a:solidFill>
              <a:srgbClr val="F1F2FF"/>
            </a:solidFill>
          </p:spPr>
        </p:sp>
        <p:sp>
          <p:nvSpPr>
            <p:cNvPr name="TextBox 12" id="12"/>
            <p:cNvSpPr txBox="true"/>
            <p:nvPr/>
          </p:nvSpPr>
          <p:spPr>
            <a:xfrm>
              <a:off x="0" y="-38100"/>
              <a:ext cx="1192690" cy="2125793"/>
            </a:xfrm>
            <a:prstGeom prst="rect">
              <a:avLst/>
            </a:prstGeom>
          </p:spPr>
          <p:txBody>
            <a:bodyPr anchor="ctr" rtlCol="false" tIns="50800" lIns="50800" bIns="50800" rIns="50800"/>
            <a:lstStyle/>
            <a:p>
              <a:pPr algn="ctr" marL="0" indent="0" lvl="0">
                <a:lnSpc>
                  <a:spcPts val="2520"/>
                </a:lnSpc>
              </a:pPr>
            </a:p>
          </p:txBody>
        </p:sp>
      </p:grpSp>
      <p:sp>
        <p:nvSpPr>
          <p:cNvPr name="TextBox 13" id="13"/>
          <p:cNvSpPr txBox="true"/>
          <p:nvPr/>
        </p:nvSpPr>
        <p:spPr>
          <a:xfrm rot="0">
            <a:off x="1368257" y="5906077"/>
            <a:ext cx="3288137" cy="344784"/>
          </a:xfrm>
          <a:prstGeom prst="rect">
            <a:avLst/>
          </a:prstGeom>
        </p:spPr>
        <p:txBody>
          <a:bodyPr anchor="t" rtlCol="false" tIns="0" lIns="0" bIns="0" rIns="0">
            <a:spAutoFit/>
          </a:bodyPr>
          <a:lstStyle/>
          <a:p>
            <a:pPr algn="ctr" marL="0" indent="0" lvl="0">
              <a:lnSpc>
                <a:spcPts val="2638"/>
              </a:lnSpc>
            </a:pPr>
            <a:r>
              <a:rPr lang="en-US" b="true" sz="2398" spc="-119">
                <a:solidFill>
                  <a:srgbClr val="4962B8"/>
                </a:solidFill>
                <a:latin typeface="Open Sauce Bold"/>
                <a:ea typeface="Open Sauce Bold"/>
                <a:cs typeface="Open Sauce Bold"/>
                <a:sym typeface="Open Sauce Bold"/>
              </a:rPr>
              <a:t>Immersive Content</a:t>
            </a:r>
          </a:p>
        </p:txBody>
      </p:sp>
      <p:sp>
        <p:nvSpPr>
          <p:cNvPr name="TextBox 14" id="14"/>
          <p:cNvSpPr txBox="true"/>
          <p:nvPr/>
        </p:nvSpPr>
        <p:spPr>
          <a:xfrm rot="0">
            <a:off x="1368257" y="6783530"/>
            <a:ext cx="3288137" cy="1600200"/>
          </a:xfrm>
          <a:prstGeom prst="rect">
            <a:avLst/>
          </a:prstGeom>
        </p:spPr>
        <p:txBody>
          <a:bodyPr anchor="t" rtlCol="false" tIns="0" lIns="0" bIns="0" rIns="0">
            <a:spAutoFit/>
          </a:bodyPr>
          <a:lstStyle/>
          <a:p>
            <a:pPr algn="ctr" marL="0" indent="0" lvl="0">
              <a:lnSpc>
                <a:spcPts val="2158"/>
              </a:lnSpc>
            </a:pPr>
            <a:r>
              <a:rPr lang="en-US" sz="1798" spc="-89">
                <a:solidFill>
                  <a:srgbClr val="4962B8"/>
                </a:solidFill>
                <a:latin typeface="Open Sauce"/>
                <a:ea typeface="Open Sauce"/>
                <a:cs typeface="Open Sauce"/>
                <a:sym typeface="Open Sauce"/>
              </a:rPr>
              <a:t>Captivate your audience with compelling storytelling, interactive experiences, and multimedia content that drives engagement and positions your brand as an industry leader.</a:t>
            </a:r>
          </a:p>
        </p:txBody>
      </p:sp>
      <p:grpSp>
        <p:nvGrpSpPr>
          <p:cNvPr name="Group 15" id="15"/>
          <p:cNvGrpSpPr/>
          <p:nvPr/>
        </p:nvGrpSpPr>
        <p:grpSpPr>
          <a:xfrm rot="0">
            <a:off x="1001541" y="1913363"/>
            <a:ext cx="4021568" cy="3397310"/>
            <a:chOff x="0" y="0"/>
            <a:chExt cx="1569893" cy="1326202"/>
          </a:xfrm>
        </p:grpSpPr>
        <p:sp>
          <p:nvSpPr>
            <p:cNvPr name="Freeform 16" id="16"/>
            <p:cNvSpPr/>
            <p:nvPr/>
          </p:nvSpPr>
          <p:spPr>
            <a:xfrm flipH="false" flipV="false" rot="0">
              <a:off x="0" y="0"/>
              <a:ext cx="1569893" cy="1326202"/>
            </a:xfrm>
            <a:custGeom>
              <a:avLst/>
              <a:gdLst/>
              <a:ahLst/>
              <a:cxnLst/>
              <a:rect r="r" b="b" t="t" l="l"/>
              <a:pathLst>
                <a:path h="1326202" w="1569893">
                  <a:moveTo>
                    <a:pt x="77004" y="0"/>
                  </a:moveTo>
                  <a:lnTo>
                    <a:pt x="1492889" y="0"/>
                  </a:lnTo>
                  <a:cubicBezTo>
                    <a:pt x="1535417" y="0"/>
                    <a:pt x="1569893" y="34476"/>
                    <a:pt x="1569893" y="77004"/>
                  </a:cubicBezTo>
                  <a:lnTo>
                    <a:pt x="1569893" y="1249198"/>
                  </a:lnTo>
                  <a:cubicBezTo>
                    <a:pt x="1569893" y="1269621"/>
                    <a:pt x="1561780" y="1289207"/>
                    <a:pt x="1547339" y="1303648"/>
                  </a:cubicBezTo>
                  <a:cubicBezTo>
                    <a:pt x="1532898" y="1318089"/>
                    <a:pt x="1513312" y="1326202"/>
                    <a:pt x="1492889" y="1326202"/>
                  </a:cubicBezTo>
                  <a:lnTo>
                    <a:pt x="77004" y="1326202"/>
                  </a:lnTo>
                  <a:cubicBezTo>
                    <a:pt x="56581" y="1326202"/>
                    <a:pt x="36995" y="1318089"/>
                    <a:pt x="22554" y="1303648"/>
                  </a:cubicBezTo>
                  <a:cubicBezTo>
                    <a:pt x="8113" y="1289207"/>
                    <a:pt x="0" y="1269621"/>
                    <a:pt x="0" y="1249198"/>
                  </a:cubicBezTo>
                  <a:lnTo>
                    <a:pt x="0" y="77004"/>
                  </a:lnTo>
                  <a:cubicBezTo>
                    <a:pt x="0" y="56581"/>
                    <a:pt x="8113" y="36995"/>
                    <a:pt x="22554" y="22554"/>
                  </a:cubicBezTo>
                  <a:cubicBezTo>
                    <a:pt x="36995" y="8113"/>
                    <a:pt x="56581" y="0"/>
                    <a:pt x="77004" y="0"/>
                  </a:cubicBezTo>
                  <a:close/>
                </a:path>
              </a:pathLst>
            </a:custGeom>
            <a:blipFill>
              <a:blip r:embed="rId3"/>
              <a:stretch>
                <a:fillRect l="-13300" t="0" r="-13300" b="0"/>
              </a:stretch>
            </a:blipFill>
          </p:spPr>
        </p:sp>
      </p:grpSp>
      <p:grpSp>
        <p:nvGrpSpPr>
          <p:cNvPr name="Group 17" id="17"/>
          <p:cNvGrpSpPr/>
          <p:nvPr/>
        </p:nvGrpSpPr>
        <p:grpSpPr>
          <a:xfrm rot="0">
            <a:off x="13266236" y="1913363"/>
            <a:ext cx="4021568" cy="3397310"/>
            <a:chOff x="0" y="0"/>
            <a:chExt cx="1569893" cy="1326202"/>
          </a:xfrm>
        </p:grpSpPr>
        <p:sp>
          <p:nvSpPr>
            <p:cNvPr name="Freeform 18" id="18"/>
            <p:cNvSpPr/>
            <p:nvPr/>
          </p:nvSpPr>
          <p:spPr>
            <a:xfrm flipH="false" flipV="false" rot="0">
              <a:off x="0" y="0"/>
              <a:ext cx="1569893" cy="1326202"/>
            </a:xfrm>
            <a:custGeom>
              <a:avLst/>
              <a:gdLst/>
              <a:ahLst/>
              <a:cxnLst/>
              <a:rect r="r" b="b" t="t" l="l"/>
              <a:pathLst>
                <a:path h="1326202" w="1569893">
                  <a:moveTo>
                    <a:pt x="77004" y="0"/>
                  </a:moveTo>
                  <a:lnTo>
                    <a:pt x="1492889" y="0"/>
                  </a:lnTo>
                  <a:cubicBezTo>
                    <a:pt x="1535417" y="0"/>
                    <a:pt x="1569893" y="34476"/>
                    <a:pt x="1569893" y="77004"/>
                  </a:cubicBezTo>
                  <a:lnTo>
                    <a:pt x="1569893" y="1249198"/>
                  </a:lnTo>
                  <a:cubicBezTo>
                    <a:pt x="1569893" y="1269621"/>
                    <a:pt x="1561780" y="1289207"/>
                    <a:pt x="1547339" y="1303648"/>
                  </a:cubicBezTo>
                  <a:cubicBezTo>
                    <a:pt x="1532898" y="1318089"/>
                    <a:pt x="1513312" y="1326202"/>
                    <a:pt x="1492889" y="1326202"/>
                  </a:cubicBezTo>
                  <a:lnTo>
                    <a:pt x="77004" y="1326202"/>
                  </a:lnTo>
                  <a:cubicBezTo>
                    <a:pt x="56581" y="1326202"/>
                    <a:pt x="36995" y="1318089"/>
                    <a:pt x="22554" y="1303648"/>
                  </a:cubicBezTo>
                  <a:cubicBezTo>
                    <a:pt x="8113" y="1289207"/>
                    <a:pt x="0" y="1269621"/>
                    <a:pt x="0" y="1249198"/>
                  </a:cubicBezTo>
                  <a:lnTo>
                    <a:pt x="0" y="77004"/>
                  </a:lnTo>
                  <a:cubicBezTo>
                    <a:pt x="0" y="56581"/>
                    <a:pt x="8113" y="36995"/>
                    <a:pt x="22554" y="22554"/>
                  </a:cubicBezTo>
                  <a:cubicBezTo>
                    <a:pt x="36995" y="8113"/>
                    <a:pt x="56581" y="0"/>
                    <a:pt x="77004" y="0"/>
                  </a:cubicBezTo>
                  <a:close/>
                </a:path>
              </a:pathLst>
            </a:custGeom>
            <a:blipFill>
              <a:blip r:embed="rId4"/>
              <a:stretch>
                <a:fillRect l="0" t="0" r="-26600" b="0"/>
              </a:stretch>
            </a:blipFill>
          </p:spPr>
        </p:sp>
      </p:grpSp>
      <p:grpSp>
        <p:nvGrpSpPr>
          <p:cNvPr name="Group 19" id="19"/>
          <p:cNvGrpSpPr/>
          <p:nvPr/>
        </p:nvGrpSpPr>
        <p:grpSpPr>
          <a:xfrm rot="0">
            <a:off x="748077" y="720391"/>
            <a:ext cx="16791846" cy="616617"/>
            <a:chOff x="0" y="0"/>
            <a:chExt cx="4422544" cy="162401"/>
          </a:xfrm>
        </p:grpSpPr>
        <p:sp>
          <p:nvSpPr>
            <p:cNvPr name="Freeform 20" id="20"/>
            <p:cNvSpPr/>
            <p:nvPr/>
          </p:nvSpPr>
          <p:spPr>
            <a:xfrm flipH="false" flipV="false" rot="0">
              <a:off x="0" y="0"/>
              <a:ext cx="4422544" cy="162401"/>
            </a:xfrm>
            <a:custGeom>
              <a:avLst/>
              <a:gdLst/>
              <a:ahLst/>
              <a:cxnLst/>
              <a:rect r="r" b="b" t="t" l="l"/>
              <a:pathLst>
                <a:path h="162401" w="4422544">
                  <a:moveTo>
                    <a:pt x="18442" y="0"/>
                  </a:moveTo>
                  <a:lnTo>
                    <a:pt x="4404102" y="0"/>
                  </a:lnTo>
                  <a:cubicBezTo>
                    <a:pt x="4408993" y="0"/>
                    <a:pt x="4413684" y="1943"/>
                    <a:pt x="4417142" y="5402"/>
                  </a:cubicBezTo>
                  <a:cubicBezTo>
                    <a:pt x="4420601" y="8860"/>
                    <a:pt x="4422544" y="13551"/>
                    <a:pt x="4422544" y="18442"/>
                  </a:cubicBezTo>
                  <a:lnTo>
                    <a:pt x="4422544" y="143959"/>
                  </a:lnTo>
                  <a:cubicBezTo>
                    <a:pt x="4422544" y="148850"/>
                    <a:pt x="4420601" y="153541"/>
                    <a:pt x="4417142" y="157000"/>
                  </a:cubicBezTo>
                  <a:cubicBezTo>
                    <a:pt x="4413684" y="160458"/>
                    <a:pt x="4408993" y="162401"/>
                    <a:pt x="4404102" y="162401"/>
                  </a:cubicBezTo>
                  <a:lnTo>
                    <a:pt x="18442" y="162401"/>
                  </a:lnTo>
                  <a:cubicBezTo>
                    <a:pt x="13551" y="162401"/>
                    <a:pt x="8860" y="160458"/>
                    <a:pt x="5402" y="157000"/>
                  </a:cubicBezTo>
                  <a:cubicBezTo>
                    <a:pt x="1943" y="153541"/>
                    <a:pt x="0" y="148850"/>
                    <a:pt x="0" y="143959"/>
                  </a:cubicBezTo>
                  <a:lnTo>
                    <a:pt x="0" y="18442"/>
                  </a:lnTo>
                  <a:cubicBezTo>
                    <a:pt x="0" y="13551"/>
                    <a:pt x="1943" y="8860"/>
                    <a:pt x="5402" y="5402"/>
                  </a:cubicBezTo>
                  <a:cubicBezTo>
                    <a:pt x="8860" y="1943"/>
                    <a:pt x="13551" y="0"/>
                    <a:pt x="18442" y="0"/>
                  </a:cubicBezTo>
                  <a:close/>
                </a:path>
              </a:pathLst>
            </a:custGeom>
            <a:solidFill>
              <a:srgbClr val="F1F2FF"/>
            </a:solidFill>
          </p:spPr>
        </p:sp>
        <p:sp>
          <p:nvSpPr>
            <p:cNvPr name="TextBox 21" id="21"/>
            <p:cNvSpPr txBox="true"/>
            <p:nvPr/>
          </p:nvSpPr>
          <p:spPr>
            <a:xfrm>
              <a:off x="0" y="-38100"/>
              <a:ext cx="4422544" cy="200501"/>
            </a:xfrm>
            <a:prstGeom prst="rect">
              <a:avLst/>
            </a:prstGeom>
          </p:spPr>
          <p:txBody>
            <a:bodyPr anchor="ctr" rtlCol="false" tIns="50800" lIns="50800" bIns="50800" rIns="50800"/>
            <a:lstStyle/>
            <a:p>
              <a:pPr algn="ctr" marL="0" indent="0" lvl="0">
                <a:lnSpc>
                  <a:spcPts val="2659"/>
                </a:lnSpc>
              </a:pPr>
            </a:p>
          </p:txBody>
        </p:sp>
      </p:grpSp>
      <p:sp>
        <p:nvSpPr>
          <p:cNvPr name="TextBox 22" id="22"/>
          <p:cNvSpPr txBox="true"/>
          <p:nvPr/>
        </p:nvSpPr>
        <p:spPr>
          <a:xfrm rot="0">
            <a:off x="13666967" y="856298"/>
            <a:ext cx="3458983" cy="306737"/>
          </a:xfrm>
          <a:prstGeom prst="rect">
            <a:avLst/>
          </a:prstGeom>
        </p:spPr>
        <p:txBody>
          <a:bodyPr anchor="t" rtlCol="false" tIns="0" lIns="0" bIns="0" rIns="0">
            <a:spAutoFit/>
          </a:bodyPr>
          <a:lstStyle/>
          <a:p>
            <a:pPr algn="r" marL="0" indent="0" lvl="0">
              <a:lnSpc>
                <a:spcPts val="2518"/>
              </a:lnSpc>
              <a:spcBef>
                <a:spcPct val="0"/>
              </a:spcBef>
            </a:pPr>
            <a:r>
              <a:rPr lang="en-US" sz="1798" spc="-89">
                <a:solidFill>
                  <a:srgbClr val="4962B8"/>
                </a:solidFill>
                <a:latin typeface="Open Sauce"/>
                <a:ea typeface="Open Sauce"/>
                <a:cs typeface="Open Sauce"/>
                <a:sym typeface="Open Sauce"/>
              </a:rPr>
              <a:t>Your company </a:t>
            </a:r>
          </a:p>
        </p:txBody>
      </p:sp>
      <p:sp>
        <p:nvSpPr>
          <p:cNvPr name="Freeform 23" id="23"/>
          <p:cNvSpPr/>
          <p:nvPr/>
        </p:nvSpPr>
        <p:spPr>
          <a:xfrm flipH="true" flipV="false" rot="0">
            <a:off x="1028700" y="812002"/>
            <a:ext cx="433396" cy="433396"/>
          </a:xfrm>
          <a:custGeom>
            <a:avLst/>
            <a:gdLst/>
            <a:ahLst/>
            <a:cxnLst/>
            <a:rect r="r" b="b" t="t" l="l"/>
            <a:pathLst>
              <a:path h="433396" w="433396">
                <a:moveTo>
                  <a:pt x="433396" y="0"/>
                </a:moveTo>
                <a:lnTo>
                  <a:pt x="0" y="0"/>
                </a:lnTo>
                <a:lnTo>
                  <a:pt x="0" y="433396"/>
                </a:lnTo>
                <a:lnTo>
                  <a:pt x="433396" y="433396"/>
                </a:lnTo>
                <a:lnTo>
                  <a:pt x="433396"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24" id="24"/>
          <p:cNvSpPr/>
          <p:nvPr/>
        </p:nvSpPr>
        <p:spPr>
          <a:xfrm flipH="false" flipV="false" rot="5400000">
            <a:off x="14969636" y="866330"/>
            <a:ext cx="232041" cy="324740"/>
          </a:xfrm>
          <a:custGeom>
            <a:avLst/>
            <a:gdLst/>
            <a:ahLst/>
            <a:cxnLst/>
            <a:rect r="r" b="b" t="t" l="l"/>
            <a:pathLst>
              <a:path h="324740" w="232041">
                <a:moveTo>
                  <a:pt x="0" y="0"/>
                </a:moveTo>
                <a:lnTo>
                  <a:pt x="232041" y="0"/>
                </a:lnTo>
                <a:lnTo>
                  <a:pt x="232041" y="324740"/>
                </a:lnTo>
                <a:lnTo>
                  <a:pt x="0" y="32474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25" id="25"/>
          <p:cNvSpPr txBox="true"/>
          <p:nvPr/>
        </p:nvSpPr>
        <p:spPr>
          <a:xfrm rot="0">
            <a:off x="1462096" y="856298"/>
            <a:ext cx="2070986" cy="306737"/>
          </a:xfrm>
          <a:prstGeom prst="rect">
            <a:avLst/>
          </a:prstGeom>
        </p:spPr>
        <p:txBody>
          <a:bodyPr anchor="t" rtlCol="false" tIns="0" lIns="0" bIns="0" rIns="0">
            <a:spAutoFit/>
          </a:bodyPr>
          <a:lstStyle/>
          <a:p>
            <a:pPr algn="r" marL="0" indent="0" lvl="0">
              <a:lnSpc>
                <a:spcPts val="2518"/>
              </a:lnSpc>
              <a:spcBef>
                <a:spcPct val="0"/>
              </a:spcBef>
            </a:pPr>
            <a:r>
              <a:rPr lang="en-US" sz="1798" spc="-89">
                <a:solidFill>
                  <a:srgbClr val="4962B8"/>
                </a:solidFill>
                <a:latin typeface="Open Sauce"/>
                <a:ea typeface="Open Sauce"/>
                <a:cs typeface="Open Sauce"/>
                <a:sym typeface="Open Sauce"/>
              </a:rPr>
              <a:t>Home</a:t>
            </a:r>
          </a:p>
        </p:txBody>
      </p:sp>
      <p:sp>
        <p:nvSpPr>
          <p:cNvPr name="TextBox 26" id="26"/>
          <p:cNvSpPr txBox="true"/>
          <p:nvPr/>
        </p:nvSpPr>
        <p:spPr>
          <a:xfrm rot="0">
            <a:off x="3842015" y="856298"/>
            <a:ext cx="2379920" cy="306737"/>
          </a:xfrm>
          <a:prstGeom prst="rect">
            <a:avLst/>
          </a:prstGeom>
        </p:spPr>
        <p:txBody>
          <a:bodyPr anchor="t" rtlCol="false" tIns="0" lIns="0" bIns="0" rIns="0">
            <a:spAutoFit/>
          </a:bodyPr>
          <a:lstStyle/>
          <a:p>
            <a:pPr algn="r" marL="0" indent="0" lvl="0">
              <a:lnSpc>
                <a:spcPts val="2518"/>
              </a:lnSpc>
              <a:spcBef>
                <a:spcPct val="0"/>
              </a:spcBef>
            </a:pPr>
            <a:r>
              <a:rPr lang="en-US" sz="1798" spc="-89">
                <a:solidFill>
                  <a:srgbClr val="4962B8"/>
                </a:solidFill>
                <a:latin typeface="Open Sauce"/>
                <a:ea typeface="Open Sauce"/>
                <a:cs typeface="Open Sauce"/>
                <a:sym typeface="Open Sauce"/>
              </a:rPr>
              <a:t>About</a:t>
            </a:r>
          </a:p>
        </p:txBody>
      </p:sp>
      <p:sp>
        <p:nvSpPr>
          <p:cNvPr name="TextBox 27" id="27"/>
          <p:cNvSpPr txBox="true"/>
          <p:nvPr/>
        </p:nvSpPr>
        <p:spPr>
          <a:xfrm rot="0">
            <a:off x="6526735" y="874579"/>
            <a:ext cx="2589202" cy="306737"/>
          </a:xfrm>
          <a:prstGeom prst="rect">
            <a:avLst/>
          </a:prstGeom>
        </p:spPr>
        <p:txBody>
          <a:bodyPr anchor="t" rtlCol="false" tIns="0" lIns="0" bIns="0" rIns="0">
            <a:spAutoFit/>
          </a:bodyPr>
          <a:lstStyle/>
          <a:p>
            <a:pPr algn="r" marL="0" indent="0" lvl="0">
              <a:lnSpc>
                <a:spcPts val="2518"/>
              </a:lnSpc>
              <a:spcBef>
                <a:spcPct val="0"/>
              </a:spcBef>
            </a:pPr>
            <a:r>
              <a:rPr lang="en-US" sz="1798" spc="-89">
                <a:solidFill>
                  <a:srgbClr val="4962B8"/>
                </a:solidFill>
                <a:latin typeface="Open Sauce"/>
                <a:ea typeface="Open Sauce"/>
                <a:cs typeface="Open Sauce"/>
                <a:sym typeface="Open Sauce"/>
              </a:rPr>
              <a:t>Service</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2B50A6">
                <a:alpha val="100000"/>
              </a:srgbClr>
            </a:gs>
            <a:gs pos="50000">
              <a:srgbClr val="627EC5">
                <a:alpha val="100000"/>
              </a:srgbClr>
            </a:gs>
            <a:gs pos="100000">
              <a:srgbClr val="B6C6FF">
                <a:alpha val="100000"/>
              </a:srgbClr>
            </a:gs>
          </a:gsLst>
          <a:path path="circle">
            <a:fillToRect l="0" r="100000" t="0" b="100000"/>
          </a:path>
          <a:tileRect r="0" l="-100000" b="0" t="-100000"/>
        </a:gradFill>
      </p:bgPr>
    </p:bg>
    <p:spTree>
      <p:nvGrpSpPr>
        <p:cNvPr id="1" name=""/>
        <p:cNvGrpSpPr/>
        <p:nvPr/>
      </p:nvGrpSpPr>
      <p:grpSpPr>
        <a:xfrm>
          <a:off x="0" y="0"/>
          <a:ext cx="0" cy="0"/>
          <a:chOff x="0" y="0"/>
          <a:chExt cx="0" cy="0"/>
        </a:xfrm>
      </p:grpSpPr>
      <p:grpSp>
        <p:nvGrpSpPr>
          <p:cNvPr name="Group 2" id="2"/>
          <p:cNvGrpSpPr/>
          <p:nvPr/>
        </p:nvGrpSpPr>
        <p:grpSpPr>
          <a:xfrm rot="0">
            <a:off x="748077" y="1593790"/>
            <a:ext cx="16791846" cy="4012213"/>
            <a:chOff x="0" y="0"/>
            <a:chExt cx="6555005" cy="1566241"/>
          </a:xfrm>
        </p:grpSpPr>
        <p:sp>
          <p:nvSpPr>
            <p:cNvPr name="Freeform 3" id="3"/>
            <p:cNvSpPr/>
            <p:nvPr/>
          </p:nvSpPr>
          <p:spPr>
            <a:xfrm flipH="false" flipV="false" rot="0">
              <a:off x="0" y="0"/>
              <a:ext cx="6555005" cy="1566241"/>
            </a:xfrm>
            <a:custGeom>
              <a:avLst/>
              <a:gdLst/>
              <a:ahLst/>
              <a:cxnLst/>
              <a:rect r="r" b="b" t="t" l="l"/>
              <a:pathLst>
                <a:path h="1566241" w="6555005">
                  <a:moveTo>
                    <a:pt x="18442" y="0"/>
                  </a:moveTo>
                  <a:lnTo>
                    <a:pt x="6536562" y="0"/>
                  </a:lnTo>
                  <a:cubicBezTo>
                    <a:pt x="6541453" y="0"/>
                    <a:pt x="6546145" y="1943"/>
                    <a:pt x="6549603" y="5402"/>
                  </a:cubicBezTo>
                  <a:cubicBezTo>
                    <a:pt x="6553061" y="8860"/>
                    <a:pt x="6555005" y="13551"/>
                    <a:pt x="6555005" y="18442"/>
                  </a:cubicBezTo>
                  <a:lnTo>
                    <a:pt x="6555005" y="1547799"/>
                  </a:lnTo>
                  <a:cubicBezTo>
                    <a:pt x="6555005" y="1552690"/>
                    <a:pt x="6553061" y="1557381"/>
                    <a:pt x="6549603" y="1560840"/>
                  </a:cubicBezTo>
                  <a:cubicBezTo>
                    <a:pt x="6546145" y="1564298"/>
                    <a:pt x="6541453" y="1566241"/>
                    <a:pt x="6536562" y="1566241"/>
                  </a:cubicBezTo>
                  <a:lnTo>
                    <a:pt x="18442" y="1566241"/>
                  </a:lnTo>
                  <a:cubicBezTo>
                    <a:pt x="13551" y="1566241"/>
                    <a:pt x="8860" y="1564298"/>
                    <a:pt x="5402" y="1560840"/>
                  </a:cubicBezTo>
                  <a:cubicBezTo>
                    <a:pt x="1943" y="1557381"/>
                    <a:pt x="0" y="1552690"/>
                    <a:pt x="0" y="1547799"/>
                  </a:cubicBezTo>
                  <a:lnTo>
                    <a:pt x="0" y="18442"/>
                  </a:lnTo>
                  <a:cubicBezTo>
                    <a:pt x="0" y="13551"/>
                    <a:pt x="1943" y="8860"/>
                    <a:pt x="5402" y="5402"/>
                  </a:cubicBezTo>
                  <a:cubicBezTo>
                    <a:pt x="8860" y="1943"/>
                    <a:pt x="13551" y="0"/>
                    <a:pt x="18442" y="0"/>
                  </a:cubicBezTo>
                  <a:close/>
                </a:path>
              </a:pathLst>
            </a:custGeom>
            <a:solidFill>
              <a:srgbClr val="FF751F"/>
            </a:solidFill>
          </p:spPr>
        </p:sp>
      </p:grpSp>
      <p:grpSp>
        <p:nvGrpSpPr>
          <p:cNvPr name="Group 4" id="4"/>
          <p:cNvGrpSpPr/>
          <p:nvPr/>
        </p:nvGrpSpPr>
        <p:grpSpPr>
          <a:xfrm rot="0">
            <a:off x="748077" y="5844421"/>
            <a:ext cx="16791846" cy="3676078"/>
            <a:chOff x="0" y="0"/>
            <a:chExt cx="4422544" cy="968185"/>
          </a:xfrm>
        </p:grpSpPr>
        <p:sp>
          <p:nvSpPr>
            <p:cNvPr name="Freeform 5" id="5"/>
            <p:cNvSpPr/>
            <p:nvPr/>
          </p:nvSpPr>
          <p:spPr>
            <a:xfrm flipH="false" flipV="false" rot="0">
              <a:off x="0" y="0"/>
              <a:ext cx="4422544" cy="968185"/>
            </a:xfrm>
            <a:custGeom>
              <a:avLst/>
              <a:gdLst/>
              <a:ahLst/>
              <a:cxnLst/>
              <a:rect r="r" b="b" t="t" l="l"/>
              <a:pathLst>
                <a:path h="968185" w="4422544">
                  <a:moveTo>
                    <a:pt x="18442" y="0"/>
                  </a:moveTo>
                  <a:lnTo>
                    <a:pt x="4404102" y="0"/>
                  </a:lnTo>
                  <a:cubicBezTo>
                    <a:pt x="4408993" y="0"/>
                    <a:pt x="4413684" y="1943"/>
                    <a:pt x="4417142" y="5402"/>
                  </a:cubicBezTo>
                  <a:cubicBezTo>
                    <a:pt x="4420601" y="8860"/>
                    <a:pt x="4422544" y="13551"/>
                    <a:pt x="4422544" y="18442"/>
                  </a:cubicBezTo>
                  <a:lnTo>
                    <a:pt x="4422544" y="949743"/>
                  </a:lnTo>
                  <a:cubicBezTo>
                    <a:pt x="4422544" y="954634"/>
                    <a:pt x="4420601" y="959325"/>
                    <a:pt x="4417142" y="962783"/>
                  </a:cubicBezTo>
                  <a:cubicBezTo>
                    <a:pt x="4413684" y="966242"/>
                    <a:pt x="4408993" y="968185"/>
                    <a:pt x="4404102" y="968185"/>
                  </a:cubicBezTo>
                  <a:lnTo>
                    <a:pt x="18442" y="968185"/>
                  </a:lnTo>
                  <a:cubicBezTo>
                    <a:pt x="13551" y="968185"/>
                    <a:pt x="8860" y="966242"/>
                    <a:pt x="5402" y="962783"/>
                  </a:cubicBezTo>
                  <a:cubicBezTo>
                    <a:pt x="1943" y="959325"/>
                    <a:pt x="0" y="954634"/>
                    <a:pt x="0" y="949743"/>
                  </a:cubicBezTo>
                  <a:lnTo>
                    <a:pt x="0" y="18442"/>
                  </a:lnTo>
                  <a:cubicBezTo>
                    <a:pt x="0" y="13551"/>
                    <a:pt x="1943" y="8860"/>
                    <a:pt x="5402" y="5402"/>
                  </a:cubicBezTo>
                  <a:cubicBezTo>
                    <a:pt x="8860" y="1943"/>
                    <a:pt x="13551" y="0"/>
                    <a:pt x="18442" y="0"/>
                  </a:cubicBezTo>
                  <a:close/>
                </a:path>
              </a:pathLst>
            </a:custGeom>
            <a:solidFill>
              <a:srgbClr val="F1F2FF"/>
            </a:solidFill>
          </p:spPr>
        </p:sp>
        <p:sp>
          <p:nvSpPr>
            <p:cNvPr name="TextBox 6" id="6"/>
            <p:cNvSpPr txBox="true"/>
            <p:nvPr/>
          </p:nvSpPr>
          <p:spPr>
            <a:xfrm>
              <a:off x="0" y="-38100"/>
              <a:ext cx="4422544" cy="1006285"/>
            </a:xfrm>
            <a:prstGeom prst="rect">
              <a:avLst/>
            </a:prstGeom>
          </p:spPr>
          <p:txBody>
            <a:bodyPr anchor="ctr" rtlCol="false" tIns="50800" lIns="50800" bIns="50800" rIns="50800"/>
            <a:lstStyle/>
            <a:p>
              <a:pPr algn="ctr" marL="0" indent="0" lvl="0">
                <a:lnSpc>
                  <a:spcPts val="2520"/>
                </a:lnSpc>
              </a:pPr>
            </a:p>
          </p:txBody>
        </p:sp>
      </p:grpSp>
      <p:grpSp>
        <p:nvGrpSpPr>
          <p:cNvPr name="Group 7" id="7"/>
          <p:cNvGrpSpPr/>
          <p:nvPr/>
        </p:nvGrpSpPr>
        <p:grpSpPr>
          <a:xfrm rot="0">
            <a:off x="748077" y="720391"/>
            <a:ext cx="16791846" cy="616617"/>
            <a:chOff x="0" y="0"/>
            <a:chExt cx="4422544" cy="162401"/>
          </a:xfrm>
        </p:grpSpPr>
        <p:sp>
          <p:nvSpPr>
            <p:cNvPr name="Freeform 8" id="8"/>
            <p:cNvSpPr/>
            <p:nvPr/>
          </p:nvSpPr>
          <p:spPr>
            <a:xfrm flipH="false" flipV="false" rot="0">
              <a:off x="0" y="0"/>
              <a:ext cx="4422544" cy="162401"/>
            </a:xfrm>
            <a:custGeom>
              <a:avLst/>
              <a:gdLst/>
              <a:ahLst/>
              <a:cxnLst/>
              <a:rect r="r" b="b" t="t" l="l"/>
              <a:pathLst>
                <a:path h="162401" w="4422544">
                  <a:moveTo>
                    <a:pt x="18442" y="0"/>
                  </a:moveTo>
                  <a:lnTo>
                    <a:pt x="4404102" y="0"/>
                  </a:lnTo>
                  <a:cubicBezTo>
                    <a:pt x="4408993" y="0"/>
                    <a:pt x="4413684" y="1943"/>
                    <a:pt x="4417142" y="5402"/>
                  </a:cubicBezTo>
                  <a:cubicBezTo>
                    <a:pt x="4420601" y="8860"/>
                    <a:pt x="4422544" y="13551"/>
                    <a:pt x="4422544" y="18442"/>
                  </a:cubicBezTo>
                  <a:lnTo>
                    <a:pt x="4422544" y="143959"/>
                  </a:lnTo>
                  <a:cubicBezTo>
                    <a:pt x="4422544" y="148850"/>
                    <a:pt x="4420601" y="153541"/>
                    <a:pt x="4417142" y="157000"/>
                  </a:cubicBezTo>
                  <a:cubicBezTo>
                    <a:pt x="4413684" y="160458"/>
                    <a:pt x="4408993" y="162401"/>
                    <a:pt x="4404102" y="162401"/>
                  </a:cubicBezTo>
                  <a:lnTo>
                    <a:pt x="18442" y="162401"/>
                  </a:lnTo>
                  <a:cubicBezTo>
                    <a:pt x="13551" y="162401"/>
                    <a:pt x="8860" y="160458"/>
                    <a:pt x="5402" y="157000"/>
                  </a:cubicBezTo>
                  <a:cubicBezTo>
                    <a:pt x="1943" y="153541"/>
                    <a:pt x="0" y="148850"/>
                    <a:pt x="0" y="143959"/>
                  </a:cubicBezTo>
                  <a:lnTo>
                    <a:pt x="0" y="18442"/>
                  </a:lnTo>
                  <a:cubicBezTo>
                    <a:pt x="0" y="13551"/>
                    <a:pt x="1943" y="8860"/>
                    <a:pt x="5402" y="5402"/>
                  </a:cubicBezTo>
                  <a:cubicBezTo>
                    <a:pt x="8860" y="1943"/>
                    <a:pt x="13551" y="0"/>
                    <a:pt x="18442" y="0"/>
                  </a:cubicBezTo>
                  <a:close/>
                </a:path>
              </a:pathLst>
            </a:custGeom>
            <a:solidFill>
              <a:srgbClr val="F1F2FF"/>
            </a:solidFill>
          </p:spPr>
        </p:sp>
        <p:sp>
          <p:nvSpPr>
            <p:cNvPr name="TextBox 9" id="9"/>
            <p:cNvSpPr txBox="true"/>
            <p:nvPr/>
          </p:nvSpPr>
          <p:spPr>
            <a:xfrm>
              <a:off x="0" y="-38100"/>
              <a:ext cx="4422544" cy="200501"/>
            </a:xfrm>
            <a:prstGeom prst="rect">
              <a:avLst/>
            </a:prstGeom>
          </p:spPr>
          <p:txBody>
            <a:bodyPr anchor="ctr" rtlCol="false" tIns="50800" lIns="50800" bIns="50800" rIns="50800"/>
            <a:lstStyle/>
            <a:p>
              <a:pPr algn="ctr" marL="0" indent="0" lvl="0">
                <a:lnSpc>
                  <a:spcPts val="2659"/>
                </a:lnSpc>
              </a:pPr>
            </a:p>
          </p:txBody>
        </p:sp>
      </p:grpSp>
      <p:sp>
        <p:nvSpPr>
          <p:cNvPr name="TextBox 10" id="10"/>
          <p:cNvSpPr txBox="true"/>
          <p:nvPr/>
        </p:nvSpPr>
        <p:spPr>
          <a:xfrm rot="0">
            <a:off x="13666967" y="856298"/>
            <a:ext cx="3458983" cy="274141"/>
          </a:xfrm>
          <a:prstGeom prst="rect">
            <a:avLst/>
          </a:prstGeom>
        </p:spPr>
        <p:txBody>
          <a:bodyPr anchor="t" rtlCol="false" tIns="0" lIns="0" bIns="0" rIns="0">
            <a:spAutoFit/>
          </a:bodyPr>
          <a:lstStyle/>
          <a:p>
            <a:pPr algn="r" marL="0" indent="0" lvl="0">
              <a:lnSpc>
                <a:spcPts val="2214"/>
              </a:lnSpc>
              <a:spcBef>
                <a:spcPct val="0"/>
              </a:spcBef>
            </a:pPr>
            <a:r>
              <a:rPr lang="en-US" sz="1582" spc="-79">
                <a:solidFill>
                  <a:srgbClr val="4962B8"/>
                </a:solidFill>
                <a:latin typeface="Open Sauce"/>
                <a:ea typeface="Open Sauce"/>
                <a:cs typeface="Open Sauce"/>
                <a:sym typeface="Open Sauce"/>
              </a:rPr>
              <a:t>Hanover &amp; Tyke</a:t>
            </a:r>
          </a:p>
        </p:txBody>
      </p:sp>
      <p:sp>
        <p:nvSpPr>
          <p:cNvPr name="Freeform 11" id="11"/>
          <p:cNvSpPr/>
          <p:nvPr/>
        </p:nvSpPr>
        <p:spPr>
          <a:xfrm flipH="true" flipV="false" rot="0">
            <a:off x="1028700" y="812002"/>
            <a:ext cx="433396" cy="433396"/>
          </a:xfrm>
          <a:custGeom>
            <a:avLst/>
            <a:gdLst/>
            <a:ahLst/>
            <a:cxnLst/>
            <a:rect r="r" b="b" t="t" l="l"/>
            <a:pathLst>
              <a:path h="433396" w="433396">
                <a:moveTo>
                  <a:pt x="433396" y="0"/>
                </a:moveTo>
                <a:lnTo>
                  <a:pt x="0" y="0"/>
                </a:lnTo>
                <a:lnTo>
                  <a:pt x="0" y="433396"/>
                </a:lnTo>
                <a:lnTo>
                  <a:pt x="433396" y="433396"/>
                </a:lnTo>
                <a:lnTo>
                  <a:pt x="433396"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2" id="12"/>
          <p:cNvSpPr/>
          <p:nvPr/>
        </p:nvSpPr>
        <p:spPr>
          <a:xfrm flipH="false" flipV="false" rot="5400000">
            <a:off x="14969636" y="866330"/>
            <a:ext cx="232041" cy="324740"/>
          </a:xfrm>
          <a:custGeom>
            <a:avLst/>
            <a:gdLst/>
            <a:ahLst/>
            <a:cxnLst/>
            <a:rect r="r" b="b" t="t" l="l"/>
            <a:pathLst>
              <a:path h="324740" w="232041">
                <a:moveTo>
                  <a:pt x="0" y="0"/>
                </a:moveTo>
                <a:lnTo>
                  <a:pt x="232041" y="0"/>
                </a:lnTo>
                <a:lnTo>
                  <a:pt x="232041" y="324740"/>
                </a:lnTo>
                <a:lnTo>
                  <a:pt x="0" y="32474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3" id="13"/>
          <p:cNvSpPr txBox="true"/>
          <p:nvPr/>
        </p:nvSpPr>
        <p:spPr>
          <a:xfrm rot="0">
            <a:off x="6728646" y="3033745"/>
            <a:ext cx="4774583" cy="1024826"/>
          </a:xfrm>
          <a:prstGeom prst="rect">
            <a:avLst/>
          </a:prstGeom>
        </p:spPr>
        <p:txBody>
          <a:bodyPr anchor="t" rtlCol="false" tIns="0" lIns="0" bIns="0" rIns="0">
            <a:spAutoFit/>
          </a:bodyPr>
          <a:lstStyle/>
          <a:p>
            <a:pPr algn="ctr" marL="0" indent="0" lvl="0">
              <a:lnSpc>
                <a:spcPts val="7914"/>
              </a:lnSpc>
            </a:pPr>
            <a:r>
              <a:rPr lang="en-US" sz="7194" spc="-359">
                <a:solidFill>
                  <a:srgbClr val="ECEDFF"/>
                </a:solidFill>
                <a:latin typeface="Open Sauce"/>
                <a:ea typeface="Open Sauce"/>
                <a:cs typeface="Open Sauce"/>
                <a:sym typeface="Open Sauce"/>
              </a:rPr>
              <a:t>Conclusion</a:t>
            </a:r>
          </a:p>
        </p:txBody>
      </p:sp>
      <p:sp>
        <p:nvSpPr>
          <p:cNvPr name="TextBox 14" id="14"/>
          <p:cNvSpPr txBox="true"/>
          <p:nvPr/>
        </p:nvSpPr>
        <p:spPr>
          <a:xfrm rot="0">
            <a:off x="2676415" y="6615660"/>
            <a:ext cx="5294613" cy="2143125"/>
          </a:xfrm>
          <a:prstGeom prst="rect">
            <a:avLst/>
          </a:prstGeom>
        </p:spPr>
        <p:txBody>
          <a:bodyPr anchor="t" rtlCol="false" tIns="0" lIns="0" bIns="0" rIns="0">
            <a:spAutoFit/>
          </a:bodyPr>
          <a:lstStyle/>
          <a:p>
            <a:pPr algn="ctr" marL="0" indent="0" lvl="0">
              <a:lnSpc>
                <a:spcPts val="1898"/>
              </a:lnSpc>
            </a:pPr>
            <a:r>
              <a:rPr lang="en-US" sz="1582" spc="-79">
                <a:solidFill>
                  <a:srgbClr val="4962B8"/>
                </a:solidFill>
                <a:latin typeface="Open Sauce"/>
                <a:ea typeface="Open Sauce"/>
                <a:cs typeface="Open Sauce"/>
                <a:sym typeface="Open Sauce"/>
              </a:rPr>
              <a:t>The business case presented demonstrates a clear path to sustainable growth and market leadership. Our strategic approach combines proven methodologies with innovative solutions tailored to your specific needs. With a strong foundation in place and measurable milestones defined, we are positioned to deliver exceptional results. The opportunity before us represents not just incremental improvement, but transformational change that will define the next chapter of success.</a:t>
            </a:r>
          </a:p>
        </p:txBody>
      </p:sp>
      <p:sp>
        <p:nvSpPr>
          <p:cNvPr name="TextBox 15" id="15"/>
          <p:cNvSpPr txBox="true"/>
          <p:nvPr/>
        </p:nvSpPr>
        <p:spPr>
          <a:xfrm rot="0">
            <a:off x="10316972" y="6615660"/>
            <a:ext cx="5294613" cy="2143125"/>
          </a:xfrm>
          <a:prstGeom prst="rect">
            <a:avLst/>
          </a:prstGeom>
        </p:spPr>
        <p:txBody>
          <a:bodyPr anchor="t" rtlCol="false" tIns="0" lIns="0" bIns="0" rIns="0">
            <a:spAutoFit/>
          </a:bodyPr>
          <a:lstStyle/>
          <a:p>
            <a:pPr algn="ctr" marL="0" indent="0" lvl="0">
              <a:lnSpc>
                <a:spcPts val="1898"/>
              </a:lnSpc>
            </a:pPr>
            <a:r>
              <a:rPr lang="en-US" sz="1582" spc="-79">
                <a:solidFill>
                  <a:srgbClr val="4962B8"/>
                </a:solidFill>
                <a:latin typeface="Open Sauce"/>
                <a:ea typeface="Open Sauce"/>
                <a:cs typeface="Open Sauce"/>
                <a:sym typeface="Open Sauce"/>
              </a:rPr>
              <a:t>Moving forward, we recommend immediate engagement to capitalize on current market conditions and competitive advantages. Our team stands ready to begin implementation with a phased approach that minimizes risk while maximizing returns. The time to act is now—every day of delay represents missed opportunity. We look forward to partnering with you on this journey and are confident that together, we will achieve outstanding outcomes that exceed expectations.</a:t>
            </a:r>
          </a:p>
        </p:txBody>
      </p:sp>
      <p:sp>
        <p:nvSpPr>
          <p:cNvPr name="TextBox 16" id="16"/>
          <p:cNvSpPr txBox="true"/>
          <p:nvPr/>
        </p:nvSpPr>
        <p:spPr>
          <a:xfrm rot="0">
            <a:off x="1462096" y="856298"/>
            <a:ext cx="2070986" cy="274141"/>
          </a:xfrm>
          <a:prstGeom prst="rect">
            <a:avLst/>
          </a:prstGeom>
        </p:spPr>
        <p:txBody>
          <a:bodyPr anchor="t" rtlCol="false" tIns="0" lIns="0" bIns="0" rIns="0">
            <a:spAutoFit/>
          </a:bodyPr>
          <a:lstStyle/>
          <a:p>
            <a:pPr algn="r" marL="0" indent="0" lvl="0">
              <a:lnSpc>
                <a:spcPts val="2214"/>
              </a:lnSpc>
              <a:spcBef>
                <a:spcPct val="0"/>
              </a:spcBef>
            </a:pPr>
            <a:r>
              <a:rPr lang="en-US" sz="1582" spc="-79">
                <a:solidFill>
                  <a:srgbClr val="4962B8"/>
                </a:solidFill>
                <a:latin typeface="Open Sauce"/>
                <a:ea typeface="Open Sauce"/>
                <a:cs typeface="Open Sauce"/>
                <a:sym typeface="Open Sauce"/>
              </a:rPr>
              <a:t>Home</a:t>
            </a:r>
          </a:p>
        </p:txBody>
      </p:sp>
      <p:sp>
        <p:nvSpPr>
          <p:cNvPr name="TextBox 17" id="17"/>
          <p:cNvSpPr txBox="true"/>
          <p:nvPr/>
        </p:nvSpPr>
        <p:spPr>
          <a:xfrm rot="0">
            <a:off x="3842015" y="856298"/>
            <a:ext cx="2379920" cy="274141"/>
          </a:xfrm>
          <a:prstGeom prst="rect">
            <a:avLst/>
          </a:prstGeom>
        </p:spPr>
        <p:txBody>
          <a:bodyPr anchor="t" rtlCol="false" tIns="0" lIns="0" bIns="0" rIns="0">
            <a:spAutoFit/>
          </a:bodyPr>
          <a:lstStyle/>
          <a:p>
            <a:pPr algn="r" marL="0" indent="0" lvl="0">
              <a:lnSpc>
                <a:spcPts val="2214"/>
              </a:lnSpc>
              <a:spcBef>
                <a:spcPct val="0"/>
              </a:spcBef>
            </a:pPr>
            <a:r>
              <a:rPr lang="en-US" sz="1582" spc="-79">
                <a:solidFill>
                  <a:srgbClr val="4962B8"/>
                </a:solidFill>
                <a:latin typeface="Open Sauce"/>
                <a:ea typeface="Open Sauce"/>
                <a:cs typeface="Open Sauce"/>
                <a:sym typeface="Open Sauce"/>
              </a:rPr>
              <a:t>About</a:t>
            </a:r>
          </a:p>
        </p:txBody>
      </p:sp>
      <p:sp>
        <p:nvSpPr>
          <p:cNvPr name="TextBox 18" id="18"/>
          <p:cNvSpPr txBox="true"/>
          <p:nvPr/>
        </p:nvSpPr>
        <p:spPr>
          <a:xfrm rot="0">
            <a:off x="6526735" y="874579"/>
            <a:ext cx="2589202" cy="274141"/>
          </a:xfrm>
          <a:prstGeom prst="rect">
            <a:avLst/>
          </a:prstGeom>
        </p:spPr>
        <p:txBody>
          <a:bodyPr anchor="t" rtlCol="false" tIns="0" lIns="0" bIns="0" rIns="0">
            <a:spAutoFit/>
          </a:bodyPr>
          <a:lstStyle/>
          <a:p>
            <a:pPr algn="r" marL="0" indent="0" lvl="0">
              <a:lnSpc>
                <a:spcPts val="2214"/>
              </a:lnSpc>
              <a:spcBef>
                <a:spcPct val="0"/>
              </a:spcBef>
            </a:pPr>
            <a:r>
              <a:rPr lang="en-US" sz="1582" spc="-79">
                <a:solidFill>
                  <a:srgbClr val="4962B8"/>
                </a:solidFill>
                <a:latin typeface="Open Sauce"/>
                <a:ea typeface="Open Sauce"/>
                <a:cs typeface="Open Sauce"/>
                <a:sym typeface="Open Sauce"/>
              </a:rPr>
              <a:t>Service</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313" r="0" b="-9313"/>
            </a:stretch>
          </a:blipFill>
        </p:spPr>
      </p:sp>
      <p:grpSp>
        <p:nvGrpSpPr>
          <p:cNvPr name="Group 3" id="3"/>
          <p:cNvGrpSpPr/>
          <p:nvPr/>
        </p:nvGrpSpPr>
        <p:grpSpPr>
          <a:xfrm rot="-5400000">
            <a:off x="4321257" y="-3549053"/>
            <a:ext cx="9589361" cy="18744867"/>
            <a:chOff x="0" y="0"/>
            <a:chExt cx="2525593" cy="4936920"/>
          </a:xfrm>
        </p:grpSpPr>
        <p:sp>
          <p:nvSpPr>
            <p:cNvPr name="Freeform 4" id="4"/>
            <p:cNvSpPr/>
            <p:nvPr/>
          </p:nvSpPr>
          <p:spPr>
            <a:xfrm flipH="false" flipV="false" rot="0">
              <a:off x="0" y="0"/>
              <a:ext cx="2525593" cy="4936920"/>
            </a:xfrm>
            <a:custGeom>
              <a:avLst/>
              <a:gdLst/>
              <a:ahLst/>
              <a:cxnLst/>
              <a:rect r="r" b="b" t="t" l="l"/>
              <a:pathLst>
                <a:path h="4936920" w="2525593">
                  <a:moveTo>
                    <a:pt x="0" y="0"/>
                  </a:moveTo>
                  <a:lnTo>
                    <a:pt x="2525593" y="0"/>
                  </a:lnTo>
                  <a:lnTo>
                    <a:pt x="2525593" y="4936920"/>
                  </a:lnTo>
                  <a:lnTo>
                    <a:pt x="0" y="4936920"/>
                  </a:lnTo>
                  <a:close/>
                </a:path>
              </a:pathLst>
            </a:custGeom>
            <a:gradFill rotWithShape="true">
              <a:gsLst>
                <a:gs pos="0">
                  <a:srgbClr val="4962B8">
                    <a:alpha val="100000"/>
                  </a:srgbClr>
                </a:gs>
                <a:gs pos="100000">
                  <a:srgbClr val="4962B8">
                    <a:alpha val="0"/>
                  </a:srgbClr>
                </a:gs>
              </a:gsLst>
              <a:lin ang="0"/>
            </a:gradFill>
          </p:spPr>
        </p:sp>
        <p:sp>
          <p:nvSpPr>
            <p:cNvPr name="TextBox 5" id="5"/>
            <p:cNvSpPr txBox="true"/>
            <p:nvPr/>
          </p:nvSpPr>
          <p:spPr>
            <a:xfrm>
              <a:off x="0" y="-38100"/>
              <a:ext cx="2525593" cy="4975020"/>
            </a:xfrm>
            <a:prstGeom prst="rect">
              <a:avLst/>
            </a:prstGeom>
          </p:spPr>
          <p:txBody>
            <a:bodyPr anchor="ctr" rtlCol="false" tIns="50800" lIns="50800" bIns="50800" rIns="50800"/>
            <a:lstStyle/>
            <a:p>
              <a:pPr algn="ctr" marL="0" indent="0" lvl="0">
                <a:lnSpc>
                  <a:spcPts val="2659"/>
                </a:lnSpc>
                <a:spcBef>
                  <a:spcPct val="0"/>
                </a:spcBef>
              </a:pPr>
            </a:p>
          </p:txBody>
        </p:sp>
      </p:grpSp>
      <p:grpSp>
        <p:nvGrpSpPr>
          <p:cNvPr name="Group 6" id="6"/>
          <p:cNvGrpSpPr/>
          <p:nvPr/>
        </p:nvGrpSpPr>
        <p:grpSpPr>
          <a:xfrm rot="0">
            <a:off x="748077" y="720391"/>
            <a:ext cx="16791846" cy="616617"/>
            <a:chOff x="0" y="0"/>
            <a:chExt cx="4422544" cy="162401"/>
          </a:xfrm>
        </p:grpSpPr>
        <p:sp>
          <p:nvSpPr>
            <p:cNvPr name="Freeform 7" id="7"/>
            <p:cNvSpPr/>
            <p:nvPr/>
          </p:nvSpPr>
          <p:spPr>
            <a:xfrm flipH="false" flipV="false" rot="0">
              <a:off x="0" y="0"/>
              <a:ext cx="4422544" cy="162401"/>
            </a:xfrm>
            <a:custGeom>
              <a:avLst/>
              <a:gdLst/>
              <a:ahLst/>
              <a:cxnLst/>
              <a:rect r="r" b="b" t="t" l="l"/>
              <a:pathLst>
                <a:path h="162401" w="4422544">
                  <a:moveTo>
                    <a:pt x="18442" y="0"/>
                  </a:moveTo>
                  <a:lnTo>
                    <a:pt x="4404102" y="0"/>
                  </a:lnTo>
                  <a:cubicBezTo>
                    <a:pt x="4408993" y="0"/>
                    <a:pt x="4413684" y="1943"/>
                    <a:pt x="4417142" y="5402"/>
                  </a:cubicBezTo>
                  <a:cubicBezTo>
                    <a:pt x="4420601" y="8860"/>
                    <a:pt x="4422544" y="13551"/>
                    <a:pt x="4422544" y="18442"/>
                  </a:cubicBezTo>
                  <a:lnTo>
                    <a:pt x="4422544" y="143959"/>
                  </a:lnTo>
                  <a:cubicBezTo>
                    <a:pt x="4422544" y="148850"/>
                    <a:pt x="4420601" y="153541"/>
                    <a:pt x="4417142" y="157000"/>
                  </a:cubicBezTo>
                  <a:cubicBezTo>
                    <a:pt x="4413684" y="160458"/>
                    <a:pt x="4408993" y="162401"/>
                    <a:pt x="4404102" y="162401"/>
                  </a:cubicBezTo>
                  <a:lnTo>
                    <a:pt x="18442" y="162401"/>
                  </a:lnTo>
                  <a:cubicBezTo>
                    <a:pt x="13551" y="162401"/>
                    <a:pt x="8860" y="160458"/>
                    <a:pt x="5402" y="157000"/>
                  </a:cubicBezTo>
                  <a:cubicBezTo>
                    <a:pt x="1943" y="153541"/>
                    <a:pt x="0" y="148850"/>
                    <a:pt x="0" y="143959"/>
                  </a:cubicBezTo>
                  <a:lnTo>
                    <a:pt x="0" y="18442"/>
                  </a:lnTo>
                  <a:cubicBezTo>
                    <a:pt x="0" y="13551"/>
                    <a:pt x="1943" y="8860"/>
                    <a:pt x="5402" y="5402"/>
                  </a:cubicBezTo>
                  <a:cubicBezTo>
                    <a:pt x="8860" y="1943"/>
                    <a:pt x="13551" y="0"/>
                    <a:pt x="18442" y="0"/>
                  </a:cubicBezTo>
                  <a:close/>
                </a:path>
              </a:pathLst>
            </a:custGeom>
            <a:solidFill>
              <a:srgbClr val="F1F2FF"/>
            </a:solidFill>
          </p:spPr>
        </p:sp>
        <p:sp>
          <p:nvSpPr>
            <p:cNvPr name="TextBox 8" id="8"/>
            <p:cNvSpPr txBox="true"/>
            <p:nvPr/>
          </p:nvSpPr>
          <p:spPr>
            <a:xfrm>
              <a:off x="0" y="-38100"/>
              <a:ext cx="4422544" cy="200501"/>
            </a:xfrm>
            <a:prstGeom prst="rect">
              <a:avLst/>
            </a:prstGeom>
          </p:spPr>
          <p:txBody>
            <a:bodyPr anchor="ctr" rtlCol="false" tIns="50800" lIns="50800" bIns="50800" rIns="50800"/>
            <a:lstStyle/>
            <a:p>
              <a:pPr algn="ctr" marL="0" indent="0" lvl="0">
                <a:lnSpc>
                  <a:spcPts val="2659"/>
                </a:lnSpc>
              </a:pPr>
            </a:p>
          </p:txBody>
        </p:sp>
      </p:grpSp>
      <p:grpSp>
        <p:nvGrpSpPr>
          <p:cNvPr name="Group 9" id="9"/>
          <p:cNvGrpSpPr/>
          <p:nvPr/>
        </p:nvGrpSpPr>
        <p:grpSpPr>
          <a:xfrm rot="-10800000">
            <a:off x="14425561" y="4207317"/>
            <a:ext cx="3114362" cy="1252696"/>
            <a:chOff x="0" y="0"/>
            <a:chExt cx="820243" cy="329928"/>
          </a:xfrm>
        </p:grpSpPr>
        <p:sp>
          <p:nvSpPr>
            <p:cNvPr name="Freeform 10" id="10"/>
            <p:cNvSpPr/>
            <p:nvPr/>
          </p:nvSpPr>
          <p:spPr>
            <a:xfrm flipH="false" flipV="false" rot="0">
              <a:off x="0" y="0"/>
              <a:ext cx="820243" cy="329928"/>
            </a:xfrm>
            <a:custGeom>
              <a:avLst/>
              <a:gdLst/>
              <a:ahLst/>
              <a:cxnLst/>
              <a:rect r="r" b="b" t="t" l="l"/>
              <a:pathLst>
                <a:path h="329928" w="820243">
                  <a:moveTo>
                    <a:pt x="99435" y="0"/>
                  </a:moveTo>
                  <a:lnTo>
                    <a:pt x="720808" y="0"/>
                  </a:lnTo>
                  <a:cubicBezTo>
                    <a:pt x="747180" y="0"/>
                    <a:pt x="772472" y="10476"/>
                    <a:pt x="791120" y="29124"/>
                  </a:cubicBezTo>
                  <a:cubicBezTo>
                    <a:pt x="809767" y="47772"/>
                    <a:pt x="820243" y="73063"/>
                    <a:pt x="820243" y="99435"/>
                  </a:cubicBezTo>
                  <a:lnTo>
                    <a:pt x="820243" y="230493"/>
                  </a:lnTo>
                  <a:cubicBezTo>
                    <a:pt x="820243" y="285410"/>
                    <a:pt x="775725" y="329928"/>
                    <a:pt x="720808" y="329928"/>
                  </a:cubicBezTo>
                  <a:lnTo>
                    <a:pt x="99435" y="329928"/>
                  </a:lnTo>
                  <a:cubicBezTo>
                    <a:pt x="73063" y="329928"/>
                    <a:pt x="47772" y="319452"/>
                    <a:pt x="29124" y="300804"/>
                  </a:cubicBezTo>
                  <a:cubicBezTo>
                    <a:pt x="10476" y="282157"/>
                    <a:pt x="0" y="256865"/>
                    <a:pt x="0" y="230493"/>
                  </a:cubicBezTo>
                  <a:lnTo>
                    <a:pt x="0" y="99435"/>
                  </a:lnTo>
                  <a:cubicBezTo>
                    <a:pt x="0" y="44519"/>
                    <a:pt x="44519" y="0"/>
                    <a:pt x="99435" y="0"/>
                  </a:cubicBezTo>
                  <a:close/>
                </a:path>
              </a:pathLst>
            </a:custGeom>
            <a:ln w="38100" cap="rnd">
              <a:gradFill>
                <a:gsLst>
                  <a:gs pos="0">
                    <a:srgbClr val="4962B8">
                      <a:alpha val="100000"/>
                    </a:srgbClr>
                  </a:gs>
                  <a:gs pos="50000">
                    <a:srgbClr val="7D90D6">
                      <a:alpha val="100000"/>
                    </a:srgbClr>
                  </a:gs>
                  <a:gs pos="100000">
                    <a:srgbClr val="D6D7F7">
                      <a:alpha val="100000"/>
                    </a:srgbClr>
                  </a:gs>
                </a:gsLst>
                <a:path path="circle">
                  <a:fillToRect l="0" r="100000" t="0" b="100000"/>
                </a:path>
                <a:tileRect r="0" l="-100000" b="0" t="-100000"/>
              </a:gradFill>
              <a:prstDash val="solid"/>
              <a:round/>
            </a:ln>
          </p:spPr>
        </p:sp>
        <p:sp>
          <p:nvSpPr>
            <p:cNvPr name="TextBox 11" id="11"/>
            <p:cNvSpPr txBox="true"/>
            <p:nvPr/>
          </p:nvSpPr>
          <p:spPr>
            <a:xfrm>
              <a:off x="0" y="-38100"/>
              <a:ext cx="820243" cy="368028"/>
            </a:xfrm>
            <a:prstGeom prst="rect">
              <a:avLst/>
            </a:prstGeom>
          </p:spPr>
          <p:txBody>
            <a:bodyPr anchor="ctr" rtlCol="false" tIns="50800" lIns="50800" bIns="50800" rIns="50800"/>
            <a:lstStyle/>
            <a:p>
              <a:pPr algn="ctr" marL="0" indent="0" lvl="0">
                <a:lnSpc>
                  <a:spcPts val="2659"/>
                </a:lnSpc>
              </a:pPr>
            </a:p>
          </p:txBody>
        </p:sp>
      </p:grpSp>
      <p:sp>
        <p:nvSpPr>
          <p:cNvPr name="TextBox 12" id="12"/>
          <p:cNvSpPr txBox="true"/>
          <p:nvPr/>
        </p:nvSpPr>
        <p:spPr>
          <a:xfrm rot="0">
            <a:off x="13666967" y="865823"/>
            <a:ext cx="3458983" cy="273184"/>
          </a:xfrm>
          <a:prstGeom prst="rect">
            <a:avLst/>
          </a:prstGeom>
        </p:spPr>
        <p:txBody>
          <a:bodyPr anchor="t" rtlCol="false" tIns="0" lIns="0" bIns="0" rIns="0">
            <a:spAutoFit/>
          </a:bodyPr>
          <a:lstStyle/>
          <a:p>
            <a:pPr algn="r" marL="0" indent="0" lvl="0">
              <a:lnSpc>
                <a:spcPts val="2267"/>
              </a:lnSpc>
              <a:spcBef>
                <a:spcPct val="0"/>
              </a:spcBef>
            </a:pPr>
            <a:r>
              <a:rPr lang="en-US" sz="1619" spc="-80">
                <a:solidFill>
                  <a:srgbClr val="4962B8"/>
                </a:solidFill>
                <a:latin typeface="Open Sauce"/>
                <a:ea typeface="Open Sauce"/>
                <a:cs typeface="Open Sauce"/>
                <a:sym typeface="Open Sauce"/>
              </a:rPr>
              <a:t>Your company</a:t>
            </a:r>
          </a:p>
        </p:txBody>
      </p:sp>
      <p:sp>
        <p:nvSpPr>
          <p:cNvPr name="Freeform 13" id="13"/>
          <p:cNvSpPr/>
          <p:nvPr/>
        </p:nvSpPr>
        <p:spPr>
          <a:xfrm flipH="true" flipV="false" rot="0">
            <a:off x="1028700" y="812002"/>
            <a:ext cx="433396" cy="433396"/>
          </a:xfrm>
          <a:custGeom>
            <a:avLst/>
            <a:gdLst/>
            <a:ahLst/>
            <a:cxnLst/>
            <a:rect r="r" b="b" t="t" l="l"/>
            <a:pathLst>
              <a:path h="433396" w="433396">
                <a:moveTo>
                  <a:pt x="433396" y="0"/>
                </a:moveTo>
                <a:lnTo>
                  <a:pt x="0" y="0"/>
                </a:lnTo>
                <a:lnTo>
                  <a:pt x="0" y="433396"/>
                </a:lnTo>
                <a:lnTo>
                  <a:pt x="433396" y="433396"/>
                </a:lnTo>
                <a:lnTo>
                  <a:pt x="433396"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14" id="14"/>
          <p:cNvSpPr/>
          <p:nvPr/>
        </p:nvSpPr>
        <p:spPr>
          <a:xfrm flipH="false" flipV="false" rot="5400000">
            <a:off x="14969636" y="866330"/>
            <a:ext cx="232041" cy="324740"/>
          </a:xfrm>
          <a:custGeom>
            <a:avLst/>
            <a:gdLst/>
            <a:ahLst/>
            <a:cxnLst/>
            <a:rect r="r" b="b" t="t" l="l"/>
            <a:pathLst>
              <a:path h="324740" w="232041">
                <a:moveTo>
                  <a:pt x="0" y="0"/>
                </a:moveTo>
                <a:lnTo>
                  <a:pt x="232041" y="0"/>
                </a:lnTo>
                <a:lnTo>
                  <a:pt x="232041" y="324740"/>
                </a:lnTo>
                <a:lnTo>
                  <a:pt x="0" y="32474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15" id="15"/>
          <p:cNvSpPr txBox="true"/>
          <p:nvPr/>
        </p:nvSpPr>
        <p:spPr>
          <a:xfrm rot="0">
            <a:off x="1028700" y="3441890"/>
            <a:ext cx="10224241" cy="2222733"/>
          </a:xfrm>
          <a:prstGeom prst="rect">
            <a:avLst/>
          </a:prstGeom>
        </p:spPr>
        <p:txBody>
          <a:bodyPr anchor="t" rtlCol="false" tIns="0" lIns="0" bIns="0" rIns="0">
            <a:spAutoFit/>
          </a:bodyPr>
          <a:lstStyle/>
          <a:p>
            <a:pPr algn="just" marL="0" indent="0" lvl="0">
              <a:lnSpc>
                <a:spcPts val="18187"/>
              </a:lnSpc>
              <a:spcBef>
                <a:spcPct val="0"/>
              </a:spcBef>
            </a:pPr>
            <a:r>
              <a:rPr lang="en-US" sz="12990" spc="-649">
                <a:solidFill>
                  <a:srgbClr val="ECEDFF"/>
                </a:solidFill>
                <a:latin typeface="Open Sauce"/>
                <a:ea typeface="Open Sauce"/>
                <a:cs typeface="Open Sauce"/>
                <a:sym typeface="Open Sauce"/>
              </a:rPr>
              <a:t>Thank You</a:t>
            </a:r>
          </a:p>
        </p:txBody>
      </p:sp>
      <p:sp>
        <p:nvSpPr>
          <p:cNvPr name="TextBox 16" id="16"/>
          <p:cNvSpPr txBox="true"/>
          <p:nvPr/>
        </p:nvSpPr>
        <p:spPr>
          <a:xfrm rot="0">
            <a:off x="14845540" y="4375512"/>
            <a:ext cx="1739427" cy="821141"/>
          </a:xfrm>
          <a:prstGeom prst="rect">
            <a:avLst/>
          </a:prstGeom>
        </p:spPr>
        <p:txBody>
          <a:bodyPr anchor="t" rtlCol="false" tIns="0" lIns="0" bIns="0" rIns="0">
            <a:spAutoFit/>
          </a:bodyPr>
          <a:lstStyle/>
          <a:p>
            <a:pPr algn="just" marL="0" indent="0" lvl="0">
              <a:lnSpc>
                <a:spcPts val="6715"/>
              </a:lnSpc>
              <a:spcBef>
                <a:spcPct val="0"/>
              </a:spcBef>
            </a:pPr>
            <a:r>
              <a:rPr lang="en-US" b="true" sz="4796" spc="-239">
                <a:solidFill>
                  <a:srgbClr val="ECEDFF"/>
                </a:solidFill>
                <a:latin typeface="Open Sauce Bold"/>
                <a:ea typeface="Open Sauce Bold"/>
                <a:cs typeface="Open Sauce Bold"/>
                <a:sym typeface="Open Sauce Bold"/>
              </a:rPr>
              <a:t>2026</a:t>
            </a:r>
          </a:p>
        </p:txBody>
      </p:sp>
      <p:sp>
        <p:nvSpPr>
          <p:cNvPr name="TextBox 17" id="17"/>
          <p:cNvSpPr txBox="true"/>
          <p:nvPr/>
        </p:nvSpPr>
        <p:spPr>
          <a:xfrm rot="0">
            <a:off x="13885240" y="8626475"/>
            <a:ext cx="3405144" cy="345701"/>
          </a:xfrm>
          <a:prstGeom prst="rect">
            <a:avLst/>
          </a:prstGeom>
        </p:spPr>
        <p:txBody>
          <a:bodyPr anchor="t" rtlCol="false" tIns="0" lIns="0" bIns="0" rIns="0">
            <a:spAutoFit/>
          </a:bodyPr>
          <a:lstStyle/>
          <a:p>
            <a:pPr algn="r" marL="0" indent="0" lvl="0">
              <a:lnSpc>
                <a:spcPts val="2995"/>
              </a:lnSpc>
              <a:spcBef>
                <a:spcPct val="0"/>
              </a:spcBef>
            </a:pPr>
            <a:r>
              <a:rPr lang="en-US" sz="2139">
                <a:solidFill>
                  <a:srgbClr val="ECEDFF"/>
                </a:solidFill>
                <a:latin typeface="Open Sauce"/>
                <a:ea typeface="Open Sauce"/>
                <a:cs typeface="Open Sauce"/>
                <a:sym typeface="Open Sauce"/>
              </a:rPr>
              <a:t>Presented by</a:t>
            </a:r>
          </a:p>
        </p:txBody>
      </p:sp>
      <p:sp>
        <p:nvSpPr>
          <p:cNvPr name="TextBox 18" id="18"/>
          <p:cNvSpPr txBox="true"/>
          <p:nvPr/>
        </p:nvSpPr>
        <p:spPr>
          <a:xfrm rot="0">
            <a:off x="14134779" y="9210675"/>
            <a:ext cx="3405144" cy="365798"/>
          </a:xfrm>
          <a:prstGeom prst="rect">
            <a:avLst/>
          </a:prstGeom>
        </p:spPr>
        <p:txBody>
          <a:bodyPr anchor="t" rtlCol="false" tIns="0" lIns="0" bIns="0" rIns="0">
            <a:spAutoFit/>
          </a:bodyPr>
          <a:lstStyle/>
          <a:p>
            <a:pPr algn="r" marL="0" indent="0" lvl="0">
              <a:lnSpc>
                <a:spcPts val="2937"/>
              </a:lnSpc>
              <a:spcBef>
                <a:spcPct val="0"/>
              </a:spcBef>
            </a:pPr>
            <a:r>
              <a:rPr lang="en-US" b="true" sz="2098">
                <a:solidFill>
                  <a:srgbClr val="ECEDFF"/>
                </a:solidFill>
                <a:latin typeface="Open Sauce Bold"/>
                <a:ea typeface="Open Sauce Bold"/>
                <a:cs typeface="Open Sauce Bold"/>
                <a:sym typeface="Open Sauce Bold"/>
              </a:rPr>
              <a:t>ABDI DIGITAL DESIGNER</a:t>
            </a:r>
          </a:p>
        </p:txBody>
      </p:sp>
      <p:sp>
        <p:nvSpPr>
          <p:cNvPr name="TextBox 19" id="19"/>
          <p:cNvSpPr txBox="true"/>
          <p:nvPr/>
        </p:nvSpPr>
        <p:spPr>
          <a:xfrm rot="0">
            <a:off x="1028700" y="5940553"/>
            <a:ext cx="7494081" cy="476250"/>
          </a:xfrm>
          <a:prstGeom prst="rect">
            <a:avLst/>
          </a:prstGeom>
        </p:spPr>
        <p:txBody>
          <a:bodyPr anchor="t" rtlCol="false" tIns="0" lIns="0" bIns="0" rIns="0">
            <a:spAutoFit/>
          </a:bodyPr>
          <a:lstStyle/>
          <a:p>
            <a:pPr algn="l" marL="0" indent="0" lvl="0">
              <a:lnSpc>
                <a:spcPts val="1943"/>
              </a:lnSpc>
            </a:pPr>
            <a:r>
              <a:rPr lang="en-US" sz="1619">
                <a:solidFill>
                  <a:srgbClr val="ECEDFF"/>
                </a:solidFill>
                <a:latin typeface="Open Sauce"/>
                <a:ea typeface="Open Sauce"/>
                <a:cs typeface="Open Sauce"/>
                <a:sym typeface="Open Sauce"/>
              </a:rPr>
              <a:t>We appreciate your time and interest in our business solutions. Let's connect to discuss how we can help drive your success forward.</a:t>
            </a:r>
          </a:p>
        </p:txBody>
      </p:sp>
      <p:sp>
        <p:nvSpPr>
          <p:cNvPr name="TextBox 20" id="20"/>
          <p:cNvSpPr txBox="true"/>
          <p:nvPr/>
        </p:nvSpPr>
        <p:spPr>
          <a:xfrm rot="0">
            <a:off x="1462096" y="865823"/>
            <a:ext cx="2070986" cy="273184"/>
          </a:xfrm>
          <a:prstGeom prst="rect">
            <a:avLst/>
          </a:prstGeom>
        </p:spPr>
        <p:txBody>
          <a:bodyPr anchor="t" rtlCol="false" tIns="0" lIns="0" bIns="0" rIns="0">
            <a:spAutoFit/>
          </a:bodyPr>
          <a:lstStyle/>
          <a:p>
            <a:pPr algn="r" marL="0" indent="0" lvl="0">
              <a:lnSpc>
                <a:spcPts val="2267"/>
              </a:lnSpc>
              <a:spcBef>
                <a:spcPct val="0"/>
              </a:spcBef>
            </a:pPr>
            <a:r>
              <a:rPr lang="en-US" sz="1619" spc="-80">
                <a:solidFill>
                  <a:srgbClr val="4962B8"/>
                </a:solidFill>
                <a:latin typeface="Open Sauce"/>
                <a:ea typeface="Open Sauce"/>
                <a:cs typeface="Open Sauce"/>
                <a:sym typeface="Open Sauce"/>
              </a:rPr>
              <a:t>Home</a:t>
            </a:r>
          </a:p>
        </p:txBody>
      </p:sp>
      <p:sp>
        <p:nvSpPr>
          <p:cNvPr name="TextBox 21" id="21"/>
          <p:cNvSpPr txBox="true"/>
          <p:nvPr/>
        </p:nvSpPr>
        <p:spPr>
          <a:xfrm rot="0">
            <a:off x="3842015" y="865823"/>
            <a:ext cx="2379920" cy="273184"/>
          </a:xfrm>
          <a:prstGeom prst="rect">
            <a:avLst/>
          </a:prstGeom>
        </p:spPr>
        <p:txBody>
          <a:bodyPr anchor="t" rtlCol="false" tIns="0" lIns="0" bIns="0" rIns="0">
            <a:spAutoFit/>
          </a:bodyPr>
          <a:lstStyle/>
          <a:p>
            <a:pPr algn="r" marL="0" indent="0" lvl="0">
              <a:lnSpc>
                <a:spcPts val="2267"/>
              </a:lnSpc>
              <a:spcBef>
                <a:spcPct val="0"/>
              </a:spcBef>
            </a:pPr>
            <a:r>
              <a:rPr lang="en-US" sz="1619" spc="-80">
                <a:solidFill>
                  <a:srgbClr val="4962B8"/>
                </a:solidFill>
                <a:latin typeface="Open Sauce"/>
                <a:ea typeface="Open Sauce"/>
                <a:cs typeface="Open Sauce"/>
                <a:sym typeface="Open Sauce"/>
              </a:rPr>
              <a:t>About</a:t>
            </a:r>
          </a:p>
        </p:txBody>
      </p:sp>
      <p:sp>
        <p:nvSpPr>
          <p:cNvPr name="TextBox 22" id="22"/>
          <p:cNvSpPr txBox="true"/>
          <p:nvPr/>
        </p:nvSpPr>
        <p:spPr>
          <a:xfrm rot="0">
            <a:off x="6526735" y="884104"/>
            <a:ext cx="2589202" cy="273184"/>
          </a:xfrm>
          <a:prstGeom prst="rect">
            <a:avLst/>
          </a:prstGeom>
        </p:spPr>
        <p:txBody>
          <a:bodyPr anchor="t" rtlCol="false" tIns="0" lIns="0" bIns="0" rIns="0">
            <a:spAutoFit/>
          </a:bodyPr>
          <a:lstStyle/>
          <a:p>
            <a:pPr algn="r" marL="0" indent="0" lvl="0">
              <a:lnSpc>
                <a:spcPts val="2267"/>
              </a:lnSpc>
              <a:spcBef>
                <a:spcPct val="0"/>
              </a:spcBef>
            </a:pPr>
            <a:r>
              <a:rPr lang="en-US" sz="1619" spc="-80">
                <a:solidFill>
                  <a:srgbClr val="4962B8"/>
                </a:solidFill>
                <a:latin typeface="Open Sauce"/>
                <a:ea typeface="Open Sauce"/>
                <a:cs typeface="Open Sauce"/>
                <a:sym typeface="Open Sauce"/>
              </a:rPr>
              <a:t>Services</a:t>
            </a:r>
          </a:p>
        </p:txBody>
      </p:sp>
      <p:sp>
        <p:nvSpPr>
          <p:cNvPr name="Freeform 23" id="23"/>
          <p:cNvSpPr/>
          <p:nvPr/>
        </p:nvSpPr>
        <p:spPr>
          <a:xfrm flipH="false" flipV="false" rot="0">
            <a:off x="1028700" y="7131178"/>
            <a:ext cx="323807" cy="323807"/>
          </a:xfrm>
          <a:custGeom>
            <a:avLst/>
            <a:gdLst/>
            <a:ahLst/>
            <a:cxnLst/>
            <a:rect r="r" b="b" t="t" l="l"/>
            <a:pathLst>
              <a:path h="323807" w="323807">
                <a:moveTo>
                  <a:pt x="0" y="0"/>
                </a:moveTo>
                <a:lnTo>
                  <a:pt x="323807" y="0"/>
                </a:lnTo>
                <a:lnTo>
                  <a:pt x="323807" y="323807"/>
                </a:lnTo>
                <a:lnTo>
                  <a:pt x="0" y="323807"/>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24" id="24"/>
          <p:cNvSpPr/>
          <p:nvPr/>
        </p:nvSpPr>
        <p:spPr>
          <a:xfrm flipH="false" flipV="false" rot="0">
            <a:off x="1028700" y="7731210"/>
            <a:ext cx="323807" cy="323807"/>
          </a:xfrm>
          <a:custGeom>
            <a:avLst/>
            <a:gdLst/>
            <a:ahLst/>
            <a:cxnLst/>
            <a:rect r="r" b="b" t="t" l="l"/>
            <a:pathLst>
              <a:path h="323807" w="323807">
                <a:moveTo>
                  <a:pt x="0" y="0"/>
                </a:moveTo>
                <a:lnTo>
                  <a:pt x="323807" y="0"/>
                </a:lnTo>
                <a:lnTo>
                  <a:pt x="323807" y="323807"/>
                </a:lnTo>
                <a:lnTo>
                  <a:pt x="0" y="323807"/>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25" id="25"/>
          <p:cNvSpPr/>
          <p:nvPr/>
        </p:nvSpPr>
        <p:spPr>
          <a:xfrm flipH="false" flipV="false" rot="0">
            <a:off x="1028700" y="8934493"/>
            <a:ext cx="323807" cy="323807"/>
          </a:xfrm>
          <a:custGeom>
            <a:avLst/>
            <a:gdLst/>
            <a:ahLst/>
            <a:cxnLst/>
            <a:rect r="r" b="b" t="t" l="l"/>
            <a:pathLst>
              <a:path h="323807" w="323807">
                <a:moveTo>
                  <a:pt x="0" y="0"/>
                </a:moveTo>
                <a:lnTo>
                  <a:pt x="323807" y="0"/>
                </a:lnTo>
                <a:lnTo>
                  <a:pt x="323807" y="323807"/>
                </a:lnTo>
                <a:lnTo>
                  <a:pt x="0" y="323807"/>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Freeform 26" id="26"/>
          <p:cNvSpPr/>
          <p:nvPr/>
        </p:nvSpPr>
        <p:spPr>
          <a:xfrm flipH="false" flipV="false" rot="0">
            <a:off x="1028700" y="8331242"/>
            <a:ext cx="323807" cy="323807"/>
          </a:xfrm>
          <a:custGeom>
            <a:avLst/>
            <a:gdLst/>
            <a:ahLst/>
            <a:cxnLst/>
            <a:rect r="r" b="b" t="t" l="l"/>
            <a:pathLst>
              <a:path h="323807" w="323807">
                <a:moveTo>
                  <a:pt x="0" y="0"/>
                </a:moveTo>
                <a:lnTo>
                  <a:pt x="323807" y="0"/>
                </a:lnTo>
                <a:lnTo>
                  <a:pt x="323807" y="323808"/>
                </a:lnTo>
                <a:lnTo>
                  <a:pt x="0" y="323808"/>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sp>
        <p:nvSpPr>
          <p:cNvPr name="TextBox 27" id="27"/>
          <p:cNvSpPr txBox="true"/>
          <p:nvPr/>
        </p:nvSpPr>
        <p:spPr>
          <a:xfrm rot="0">
            <a:off x="1352507" y="7120948"/>
            <a:ext cx="2993158" cy="371787"/>
          </a:xfrm>
          <a:prstGeom prst="rect">
            <a:avLst/>
          </a:prstGeom>
        </p:spPr>
        <p:txBody>
          <a:bodyPr anchor="t" rtlCol="false" tIns="0" lIns="0" bIns="0" rIns="0">
            <a:spAutoFit/>
          </a:bodyPr>
          <a:lstStyle/>
          <a:p>
            <a:pPr algn="r" marL="0" indent="0" lvl="0">
              <a:lnSpc>
                <a:spcPts val="3132"/>
              </a:lnSpc>
              <a:spcBef>
                <a:spcPct val="0"/>
              </a:spcBef>
            </a:pPr>
            <a:r>
              <a:rPr lang="en-US" sz="2237">
                <a:solidFill>
                  <a:srgbClr val="ECEDFF"/>
                </a:solidFill>
                <a:latin typeface="Open Sauce"/>
                <a:ea typeface="Open Sauce"/>
                <a:cs typeface="Open Sauce"/>
                <a:sym typeface="Open Sauce"/>
              </a:rPr>
              <a:t>+251989247347</a:t>
            </a:r>
          </a:p>
        </p:txBody>
      </p:sp>
      <p:sp>
        <p:nvSpPr>
          <p:cNvPr name="TextBox 28" id="28"/>
          <p:cNvSpPr txBox="true"/>
          <p:nvPr/>
        </p:nvSpPr>
        <p:spPr>
          <a:xfrm rot="0">
            <a:off x="1352507" y="8322207"/>
            <a:ext cx="4064739" cy="388297"/>
          </a:xfrm>
          <a:prstGeom prst="rect">
            <a:avLst/>
          </a:prstGeom>
        </p:spPr>
        <p:txBody>
          <a:bodyPr anchor="t" rtlCol="false" tIns="0" lIns="0" bIns="0" rIns="0">
            <a:spAutoFit/>
          </a:bodyPr>
          <a:lstStyle/>
          <a:p>
            <a:pPr algn="r" marL="0" indent="0" lvl="0">
              <a:lnSpc>
                <a:spcPts val="3272"/>
              </a:lnSpc>
              <a:spcBef>
                <a:spcPct val="0"/>
              </a:spcBef>
            </a:pPr>
            <a:r>
              <a:rPr lang="en-US" sz="2337">
                <a:solidFill>
                  <a:srgbClr val="ECEDFF"/>
                </a:solidFill>
                <a:latin typeface="Open Sauce"/>
                <a:ea typeface="Open Sauce"/>
                <a:cs typeface="Open Sauce"/>
                <a:sym typeface="Open Sauce"/>
              </a:rPr>
              <a:t>abdiolani881@gmail.com</a:t>
            </a:r>
          </a:p>
        </p:txBody>
      </p:sp>
      <p:sp>
        <p:nvSpPr>
          <p:cNvPr name="TextBox 29" id="29"/>
          <p:cNvSpPr txBox="true"/>
          <p:nvPr/>
        </p:nvSpPr>
        <p:spPr>
          <a:xfrm rot="0">
            <a:off x="1352507" y="8939935"/>
            <a:ext cx="4499148" cy="371787"/>
          </a:xfrm>
          <a:prstGeom prst="rect">
            <a:avLst/>
          </a:prstGeom>
        </p:spPr>
        <p:txBody>
          <a:bodyPr anchor="t" rtlCol="false" tIns="0" lIns="0" bIns="0" rIns="0">
            <a:spAutoFit/>
          </a:bodyPr>
          <a:lstStyle/>
          <a:p>
            <a:pPr algn="r" marL="0" indent="0" lvl="0">
              <a:lnSpc>
                <a:spcPts val="3132"/>
              </a:lnSpc>
              <a:spcBef>
                <a:spcPct val="0"/>
              </a:spcBef>
            </a:pPr>
            <a:r>
              <a:rPr lang="en-US" sz="2237">
                <a:solidFill>
                  <a:srgbClr val="ECEDFF"/>
                </a:solidFill>
                <a:latin typeface="Open Sauce"/>
                <a:ea typeface="Open Sauce"/>
                <a:cs typeface="Open Sauce"/>
                <a:sym typeface="Open Sauce"/>
              </a:rPr>
              <a:t>Addis Abeba,Ethiopia Ethiopia </a:t>
            </a:r>
          </a:p>
        </p:txBody>
      </p:sp>
      <p:sp>
        <p:nvSpPr>
          <p:cNvPr name="TextBox 30" id="30"/>
          <p:cNvSpPr txBox="true"/>
          <p:nvPr/>
        </p:nvSpPr>
        <p:spPr>
          <a:xfrm rot="0">
            <a:off x="1751192" y="7674060"/>
            <a:ext cx="4100463" cy="391794"/>
          </a:xfrm>
          <a:prstGeom prst="rect">
            <a:avLst/>
          </a:prstGeom>
        </p:spPr>
        <p:txBody>
          <a:bodyPr anchor="t" rtlCol="false" tIns="0" lIns="0" bIns="0" rIns="0">
            <a:spAutoFit/>
          </a:bodyPr>
          <a:lstStyle/>
          <a:p>
            <a:pPr algn="l">
              <a:lnSpc>
                <a:spcPts val="3080"/>
              </a:lnSpc>
            </a:pPr>
            <a:r>
              <a:rPr lang="en-US" sz="2200" u="sng">
                <a:solidFill>
                  <a:srgbClr val="000000"/>
                </a:solidFill>
                <a:latin typeface="Arimo"/>
                <a:ea typeface="Arimo"/>
                <a:cs typeface="Arimo"/>
                <a:sym typeface="Arimo"/>
                <a:hlinkClick r:id="rId15" tooltip="https://abdidigitaldesigner.com"/>
              </a:rPr>
              <a:t>https://abdidigitaldesigner.com</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DAHXKMJragA</dc:identifier>
  <dcterms:modified xsi:type="dcterms:W3CDTF">2011-08-01T06:04:30Z</dcterms:modified>
  <cp:revision>1</cp:revision>
  <dc:title>ABDI DIGITAL DESIGNER</dc:title>
</cp:coreProperties>
</file>